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4"/>
  </p:sldMasterIdLst>
  <p:notesMasterIdLst>
    <p:notesMasterId r:id="rId24"/>
  </p:notesMasterIdLst>
  <p:sldIdLst>
    <p:sldId id="380" r:id="rId5"/>
    <p:sldId id="515" r:id="rId6"/>
    <p:sldId id="514" r:id="rId7"/>
    <p:sldId id="518" r:id="rId8"/>
    <p:sldId id="517" r:id="rId9"/>
    <p:sldId id="510" r:id="rId10"/>
    <p:sldId id="516" r:id="rId11"/>
    <p:sldId id="519" r:id="rId12"/>
    <p:sldId id="520" r:id="rId13"/>
    <p:sldId id="509" r:id="rId14"/>
    <p:sldId id="507" r:id="rId15"/>
    <p:sldId id="521" r:id="rId16"/>
    <p:sldId id="275" r:id="rId17"/>
    <p:sldId id="352" r:id="rId18"/>
    <p:sldId id="297" r:id="rId19"/>
    <p:sldId id="504" r:id="rId20"/>
    <p:sldId id="406" r:id="rId21"/>
    <p:sldId id="522" r:id="rId22"/>
    <p:sldId id="353" r:id="rId23"/>
  </p:sldIdLst>
  <p:sldSz cx="11879263" cy="68405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C808BDC-A958-0054-C158-D49608079BAA}" name="STEINHORST, Nicole" initials="SN" userId="STEINHORST, Nicole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6F6E"/>
    <a:srgbClr val="007CC3"/>
    <a:srgbClr val="7F7F7F"/>
    <a:srgbClr val="B2B2B2"/>
    <a:srgbClr val="65B36E"/>
    <a:srgbClr val="0CA4B8"/>
    <a:srgbClr val="14B0B0"/>
    <a:srgbClr val="1FA5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896F60-9FC2-4EA7-86A5-F8A000225CFE}" v="1" dt="2023-03-30T07:58:07.2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8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0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C6632-086D-4818-BF70-4617A3292412}" type="datetimeFigureOut">
              <a:rPr lang="de-DE" smtClean="0"/>
              <a:t>30.09.2024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49300" y="1143000"/>
            <a:ext cx="5359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07FC6-6590-46C4-BAFD-74BCEA90824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6392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98535" rtl="0" eaLnBrk="1" latinLnBrk="0" hangingPunct="1">
      <a:defRPr sz="1179" kern="1200">
        <a:solidFill>
          <a:schemeClr val="tx1"/>
        </a:solidFill>
        <a:latin typeface="+mn-lt"/>
        <a:ea typeface="+mn-ea"/>
        <a:cs typeface="+mn-cs"/>
      </a:defRPr>
    </a:lvl1pPr>
    <a:lvl2pPr marL="449268" algn="l" defTabSz="898535" rtl="0" eaLnBrk="1" latinLnBrk="0" hangingPunct="1">
      <a:defRPr sz="1179" kern="1200">
        <a:solidFill>
          <a:schemeClr val="tx1"/>
        </a:solidFill>
        <a:latin typeface="+mn-lt"/>
        <a:ea typeface="+mn-ea"/>
        <a:cs typeface="+mn-cs"/>
      </a:defRPr>
    </a:lvl2pPr>
    <a:lvl3pPr marL="898535" algn="l" defTabSz="898535" rtl="0" eaLnBrk="1" latinLnBrk="0" hangingPunct="1">
      <a:defRPr sz="1179" kern="1200">
        <a:solidFill>
          <a:schemeClr val="tx1"/>
        </a:solidFill>
        <a:latin typeface="+mn-lt"/>
        <a:ea typeface="+mn-ea"/>
        <a:cs typeface="+mn-cs"/>
      </a:defRPr>
    </a:lvl3pPr>
    <a:lvl4pPr marL="1347803" algn="l" defTabSz="898535" rtl="0" eaLnBrk="1" latinLnBrk="0" hangingPunct="1">
      <a:defRPr sz="1179" kern="1200">
        <a:solidFill>
          <a:schemeClr val="tx1"/>
        </a:solidFill>
        <a:latin typeface="+mn-lt"/>
        <a:ea typeface="+mn-ea"/>
        <a:cs typeface="+mn-cs"/>
      </a:defRPr>
    </a:lvl4pPr>
    <a:lvl5pPr marL="1797070" algn="l" defTabSz="898535" rtl="0" eaLnBrk="1" latinLnBrk="0" hangingPunct="1">
      <a:defRPr sz="1179" kern="1200">
        <a:solidFill>
          <a:schemeClr val="tx1"/>
        </a:solidFill>
        <a:latin typeface="+mn-lt"/>
        <a:ea typeface="+mn-ea"/>
        <a:cs typeface="+mn-cs"/>
      </a:defRPr>
    </a:lvl5pPr>
    <a:lvl6pPr marL="2246338" algn="l" defTabSz="898535" rtl="0" eaLnBrk="1" latinLnBrk="0" hangingPunct="1">
      <a:defRPr sz="1179" kern="1200">
        <a:solidFill>
          <a:schemeClr val="tx1"/>
        </a:solidFill>
        <a:latin typeface="+mn-lt"/>
        <a:ea typeface="+mn-ea"/>
        <a:cs typeface="+mn-cs"/>
      </a:defRPr>
    </a:lvl6pPr>
    <a:lvl7pPr marL="2695605" algn="l" defTabSz="898535" rtl="0" eaLnBrk="1" latinLnBrk="0" hangingPunct="1">
      <a:defRPr sz="1179" kern="1200">
        <a:solidFill>
          <a:schemeClr val="tx1"/>
        </a:solidFill>
        <a:latin typeface="+mn-lt"/>
        <a:ea typeface="+mn-ea"/>
        <a:cs typeface="+mn-cs"/>
      </a:defRPr>
    </a:lvl7pPr>
    <a:lvl8pPr marL="3144873" algn="l" defTabSz="898535" rtl="0" eaLnBrk="1" latinLnBrk="0" hangingPunct="1">
      <a:defRPr sz="1179" kern="1200">
        <a:solidFill>
          <a:schemeClr val="tx1"/>
        </a:solidFill>
        <a:latin typeface="+mn-lt"/>
        <a:ea typeface="+mn-ea"/>
        <a:cs typeface="+mn-cs"/>
      </a:defRPr>
    </a:lvl8pPr>
    <a:lvl9pPr marL="3594141" algn="l" defTabSz="898535" rtl="0" eaLnBrk="1" latinLnBrk="0" hangingPunct="1">
      <a:defRPr sz="117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533ad2619b_2_78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g533ad2619b_2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90538" y="1241425"/>
            <a:ext cx="58166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07FC6-6590-46C4-BAFD-74BCEA908243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138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2438" y="685800"/>
            <a:ext cx="5953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0C79D-9A19-4E1F-856E-04D5F76150D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65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2.bin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1-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C505EB7F-8109-8039-D911-193A67445A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8" t="13291" r="387" b="9763"/>
          <a:stretch/>
        </p:blipFill>
        <p:spPr>
          <a:xfrm>
            <a:off x="1" y="1202846"/>
            <a:ext cx="9943033" cy="5027263"/>
          </a:xfrm>
          <a:custGeom>
            <a:avLst/>
            <a:gdLst>
              <a:gd name="connsiteX0" fmla="*/ 7052365 w 9943033"/>
              <a:gd name="connsiteY0" fmla="*/ 0 h 5027263"/>
              <a:gd name="connsiteX1" fmla="*/ 7102836 w 9943033"/>
              <a:gd name="connsiteY1" fmla="*/ 2001 h 5027263"/>
              <a:gd name="connsiteX2" fmla="*/ 7959853 w 9943033"/>
              <a:gd name="connsiteY2" fmla="*/ 341083 h 5027263"/>
              <a:gd name="connsiteX3" fmla="*/ 9580515 w 9943033"/>
              <a:gd name="connsiteY3" fmla="*/ 1987327 h 5027263"/>
              <a:gd name="connsiteX4" fmla="*/ 9617490 w 9943033"/>
              <a:gd name="connsiteY4" fmla="*/ 3683949 h 5027263"/>
              <a:gd name="connsiteX5" fmla="*/ 8304893 w 9943033"/>
              <a:gd name="connsiteY5" fmla="*/ 5027263 h 5027263"/>
              <a:gd name="connsiteX6" fmla="*/ 0 w 9943033"/>
              <a:gd name="connsiteY6" fmla="*/ 5027263 h 5027263"/>
              <a:gd name="connsiteX7" fmla="*/ 0 w 9943033"/>
              <a:gd name="connsiteY7" fmla="*/ 385 h 5027263"/>
              <a:gd name="connsiteX8" fmla="*/ 6999668 w 9943033"/>
              <a:gd name="connsiteY8" fmla="*/ 385 h 5027263"/>
              <a:gd name="connsiteX9" fmla="*/ 6999697 w 9943033"/>
              <a:gd name="connsiteY9" fmla="*/ 385 h 5027263"/>
              <a:gd name="connsiteX10" fmla="*/ 7009193 w 9943033"/>
              <a:gd name="connsiteY10" fmla="*/ 385 h 5027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943033" h="5027263">
                <a:moveTo>
                  <a:pt x="7052365" y="0"/>
                </a:moveTo>
                <a:lnTo>
                  <a:pt x="7102836" y="2001"/>
                </a:lnTo>
                <a:cubicBezTo>
                  <a:pt x="7419260" y="-4672"/>
                  <a:pt x="7719243" y="110059"/>
                  <a:pt x="7959853" y="341083"/>
                </a:cubicBezTo>
                <a:cubicBezTo>
                  <a:pt x="8504110" y="880882"/>
                  <a:pt x="9036259" y="1439267"/>
                  <a:pt x="9580515" y="1987327"/>
                </a:cubicBezTo>
                <a:cubicBezTo>
                  <a:pt x="10045596" y="2449377"/>
                  <a:pt x="10068835" y="3207839"/>
                  <a:pt x="9617490" y="3683949"/>
                </a:cubicBezTo>
                <a:lnTo>
                  <a:pt x="8304893" y="5027263"/>
                </a:lnTo>
                <a:lnTo>
                  <a:pt x="0" y="5027263"/>
                </a:lnTo>
                <a:lnTo>
                  <a:pt x="0" y="385"/>
                </a:lnTo>
                <a:lnTo>
                  <a:pt x="6999668" y="385"/>
                </a:lnTo>
                <a:lnTo>
                  <a:pt x="6999697" y="385"/>
                </a:lnTo>
                <a:lnTo>
                  <a:pt x="7009193" y="385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2700000"/>
            <a:ext cx="5580000" cy="598130"/>
          </a:xfrm>
          <a:prstGeom prst="rect">
            <a:avLst/>
          </a:prstGeom>
        </p:spPr>
        <p:txBody>
          <a:bodyPr lIns="0" tIns="0" anchor="t" anchorCtr="0"/>
          <a:lstStyle>
            <a:lvl1pPr algn="l">
              <a:lnSpc>
                <a:spcPct val="90000"/>
              </a:lnSpc>
              <a:defRPr sz="2800" b="1">
                <a:solidFill>
                  <a:srgbClr val="007CC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Titelfolie einzeilig</a:t>
            </a:r>
            <a:endParaRPr lang="en-US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D4E0C2FF-8844-F5D2-859F-8B9914F0EF6F}"/>
              </a:ext>
            </a:extLst>
          </p:cNvPr>
          <p:cNvSpPr>
            <a:spLocks/>
          </p:cNvSpPr>
          <p:nvPr userDrawn="1"/>
        </p:nvSpPr>
        <p:spPr>
          <a:xfrm>
            <a:off x="-1784169" y="6855036"/>
            <a:ext cx="13771381" cy="2369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358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1B1B8EF-6FD6-A643-58DF-8BDF59B8EF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71438" y="345300"/>
            <a:ext cx="1440366" cy="42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392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2-zeilig - mit Fuß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D86CD41B-D256-8DC8-C3B7-995843D8B9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8" t="13291" r="387" b="9763"/>
          <a:stretch/>
        </p:blipFill>
        <p:spPr>
          <a:xfrm>
            <a:off x="1" y="1202846"/>
            <a:ext cx="9943033" cy="5027263"/>
          </a:xfrm>
          <a:custGeom>
            <a:avLst/>
            <a:gdLst>
              <a:gd name="connsiteX0" fmla="*/ 7052365 w 9943033"/>
              <a:gd name="connsiteY0" fmla="*/ 0 h 5027263"/>
              <a:gd name="connsiteX1" fmla="*/ 7102836 w 9943033"/>
              <a:gd name="connsiteY1" fmla="*/ 2001 h 5027263"/>
              <a:gd name="connsiteX2" fmla="*/ 7959853 w 9943033"/>
              <a:gd name="connsiteY2" fmla="*/ 341083 h 5027263"/>
              <a:gd name="connsiteX3" fmla="*/ 9580515 w 9943033"/>
              <a:gd name="connsiteY3" fmla="*/ 1987327 h 5027263"/>
              <a:gd name="connsiteX4" fmla="*/ 9617490 w 9943033"/>
              <a:gd name="connsiteY4" fmla="*/ 3683949 h 5027263"/>
              <a:gd name="connsiteX5" fmla="*/ 8304893 w 9943033"/>
              <a:gd name="connsiteY5" fmla="*/ 5027263 h 5027263"/>
              <a:gd name="connsiteX6" fmla="*/ 0 w 9943033"/>
              <a:gd name="connsiteY6" fmla="*/ 5027263 h 5027263"/>
              <a:gd name="connsiteX7" fmla="*/ 0 w 9943033"/>
              <a:gd name="connsiteY7" fmla="*/ 385 h 5027263"/>
              <a:gd name="connsiteX8" fmla="*/ 6999668 w 9943033"/>
              <a:gd name="connsiteY8" fmla="*/ 385 h 5027263"/>
              <a:gd name="connsiteX9" fmla="*/ 6999697 w 9943033"/>
              <a:gd name="connsiteY9" fmla="*/ 385 h 5027263"/>
              <a:gd name="connsiteX10" fmla="*/ 7009193 w 9943033"/>
              <a:gd name="connsiteY10" fmla="*/ 385 h 5027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943033" h="5027263">
                <a:moveTo>
                  <a:pt x="7052365" y="0"/>
                </a:moveTo>
                <a:lnTo>
                  <a:pt x="7102836" y="2001"/>
                </a:lnTo>
                <a:cubicBezTo>
                  <a:pt x="7419260" y="-4672"/>
                  <a:pt x="7719243" y="110059"/>
                  <a:pt x="7959853" y="341083"/>
                </a:cubicBezTo>
                <a:cubicBezTo>
                  <a:pt x="8504110" y="880882"/>
                  <a:pt x="9036259" y="1439267"/>
                  <a:pt x="9580515" y="1987327"/>
                </a:cubicBezTo>
                <a:cubicBezTo>
                  <a:pt x="10045596" y="2449377"/>
                  <a:pt x="10068835" y="3207839"/>
                  <a:pt x="9617490" y="3683949"/>
                </a:cubicBezTo>
                <a:lnTo>
                  <a:pt x="8304893" y="5027263"/>
                </a:lnTo>
                <a:lnTo>
                  <a:pt x="0" y="5027263"/>
                </a:lnTo>
                <a:lnTo>
                  <a:pt x="0" y="385"/>
                </a:lnTo>
                <a:lnTo>
                  <a:pt x="6999668" y="385"/>
                </a:lnTo>
                <a:lnTo>
                  <a:pt x="6999697" y="385"/>
                </a:lnTo>
                <a:lnTo>
                  <a:pt x="7009193" y="385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2340000"/>
            <a:ext cx="4798349" cy="957139"/>
          </a:xfrm>
          <a:prstGeom prst="rect">
            <a:avLst/>
          </a:prstGeom>
        </p:spPr>
        <p:txBody>
          <a:bodyPr lIns="0" tIns="0" anchor="t" anchorCtr="0"/>
          <a:lstStyle>
            <a:lvl1pPr algn="l">
              <a:lnSpc>
                <a:spcPct val="90000"/>
              </a:lnSpc>
              <a:defRPr sz="2800" b="1">
                <a:solidFill>
                  <a:srgbClr val="007CC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 mit Fußzeile</a:t>
            </a:r>
            <a:br>
              <a:rPr lang="de-DE" dirty="0"/>
            </a:br>
            <a:r>
              <a:rPr lang="de-DE" dirty="0"/>
              <a:t>zweizeilig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0000" y="3297139"/>
            <a:ext cx="4798349" cy="915245"/>
          </a:xfrm>
          <a:prstGeom prst="rect">
            <a:avLst/>
          </a:prstGeom>
        </p:spPr>
        <p:txBody>
          <a:bodyPr lIns="0" tIns="0" anchor="t" anchorCtr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rgbClr val="007CC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5450" indent="0" algn="ctr">
              <a:buNone/>
              <a:defRPr sz="1949"/>
            </a:lvl2pPr>
            <a:lvl3pPr marL="890900" indent="0" algn="ctr">
              <a:buNone/>
              <a:defRPr sz="1754"/>
            </a:lvl3pPr>
            <a:lvl4pPr marL="1336350" indent="0" algn="ctr">
              <a:buNone/>
              <a:defRPr sz="1559"/>
            </a:lvl4pPr>
            <a:lvl5pPr marL="1781800" indent="0" algn="ctr">
              <a:buNone/>
              <a:defRPr sz="1559"/>
            </a:lvl5pPr>
            <a:lvl6pPr marL="2227250" indent="0" algn="ctr">
              <a:buNone/>
              <a:defRPr sz="1559"/>
            </a:lvl6pPr>
            <a:lvl7pPr marL="2672700" indent="0" algn="ctr">
              <a:buNone/>
              <a:defRPr sz="1559"/>
            </a:lvl7pPr>
            <a:lvl8pPr marL="3118150" indent="0" algn="ctr">
              <a:buNone/>
              <a:defRPr sz="1559"/>
            </a:lvl8pPr>
            <a:lvl9pPr marL="3563600" indent="0" algn="ctr">
              <a:buNone/>
              <a:defRPr sz="1559"/>
            </a:lvl9pPr>
          </a:lstStyle>
          <a:p>
            <a:r>
              <a:rPr lang="de-DE" dirty="0"/>
              <a:t>Subheadline Textabstand entsprechend anpassen. Motiv per „Bild ändern“ auf Titelfolie oder Folienmaster wechseln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D4E0C2FF-8844-F5D2-859F-8B9914F0EF6F}"/>
              </a:ext>
            </a:extLst>
          </p:cNvPr>
          <p:cNvSpPr>
            <a:spLocks/>
          </p:cNvSpPr>
          <p:nvPr userDrawn="1"/>
        </p:nvSpPr>
        <p:spPr>
          <a:xfrm>
            <a:off x="-1784169" y="6855036"/>
            <a:ext cx="13771381" cy="2369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358"/>
          </a:p>
        </p:txBody>
      </p:sp>
      <p:pic>
        <p:nvPicPr>
          <p:cNvPr id="4" name="Grafik 2">
            <a:extLst>
              <a:ext uri="{FF2B5EF4-FFF2-40B4-BE49-F238E27FC236}">
                <a16:creationId xmlns:a16="http://schemas.microsoft.com/office/drawing/2014/main" id="{4EB91D8E-4851-96BC-3E0F-1679DD21C7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71438" y="354825"/>
            <a:ext cx="1440366" cy="42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695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/ agenda 2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-form: Shape 12">
            <a:extLst>
              <a:ext uri="{FF2B5EF4-FFF2-40B4-BE49-F238E27FC236}">
                <a16:creationId xmlns:a16="http://schemas.microsoft.com/office/drawing/2014/main" id="{6345C57F-3B4B-47AB-ACC1-24BC94A4E12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" y="0"/>
            <a:ext cx="4538250" cy="3927712"/>
          </a:xfrm>
          <a:custGeom>
            <a:avLst/>
            <a:gdLst>
              <a:gd name="connsiteX0" fmla="*/ 0 w 4657725"/>
              <a:gd name="connsiteY0" fmla="*/ 0 h 3937738"/>
              <a:gd name="connsiteX1" fmla="*/ 3617577 w 4657725"/>
              <a:gd name="connsiteY1" fmla="*/ 0 h 3937738"/>
              <a:gd name="connsiteX2" fmla="*/ 3619313 w 4657725"/>
              <a:gd name="connsiteY2" fmla="*/ 1715 h 3937738"/>
              <a:gd name="connsiteX3" fmla="*/ 4336760 w 4657725"/>
              <a:gd name="connsiteY3" fmla="*/ 716287 h 3937738"/>
              <a:gd name="connsiteX4" fmla="*/ 4369497 w 4657725"/>
              <a:gd name="connsiteY4" fmla="*/ 2183642 h 3937738"/>
              <a:gd name="connsiteX5" fmla="*/ 2942507 w 4657725"/>
              <a:gd name="connsiteY5" fmla="*/ 3610198 h 3937738"/>
              <a:gd name="connsiteX6" fmla="*/ 2145010 w 4657725"/>
              <a:gd name="connsiteY6" fmla="*/ 3937528 h 3937738"/>
              <a:gd name="connsiteX7" fmla="*/ 2087078 w 4657725"/>
              <a:gd name="connsiteY7" fmla="*/ 3937143 h 3937738"/>
              <a:gd name="connsiteX8" fmla="*/ 2028703 w 4657725"/>
              <a:gd name="connsiteY8" fmla="*/ 3937156 h 3937738"/>
              <a:gd name="connsiteX9" fmla="*/ 0 w 4657725"/>
              <a:gd name="connsiteY9" fmla="*/ 3937738 h 393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57725" h="3937738">
                <a:moveTo>
                  <a:pt x="0" y="0"/>
                </a:moveTo>
                <a:lnTo>
                  <a:pt x="3617577" y="0"/>
                </a:lnTo>
                <a:lnTo>
                  <a:pt x="3619313" y="1715"/>
                </a:lnTo>
                <a:cubicBezTo>
                  <a:pt x="3857569" y="240055"/>
                  <a:pt x="4095825" y="479287"/>
                  <a:pt x="4336760" y="716287"/>
                </a:cubicBezTo>
                <a:cubicBezTo>
                  <a:pt x="4748533" y="1115900"/>
                  <a:pt x="4769108" y="1771869"/>
                  <a:pt x="4369497" y="2183642"/>
                </a:cubicBezTo>
                <a:lnTo>
                  <a:pt x="2942507" y="3610198"/>
                </a:lnTo>
                <a:cubicBezTo>
                  <a:pt x="2717726" y="3841820"/>
                  <a:pt x="2455675" y="3930960"/>
                  <a:pt x="2145010" y="3937528"/>
                </a:cubicBezTo>
                <a:lnTo>
                  <a:pt x="2087078" y="3937143"/>
                </a:lnTo>
                <a:lnTo>
                  <a:pt x="2028703" y="3937156"/>
                </a:lnTo>
                <a:lnTo>
                  <a:pt x="0" y="3937738"/>
                </a:lnTo>
                <a:close/>
              </a:path>
            </a:pathLst>
          </a:custGeom>
          <a:solidFill>
            <a:srgbClr val="F6F7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754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1" y="475038"/>
            <a:ext cx="9000000" cy="900000"/>
          </a:xfrm>
          <a:prstGeom prst="rect">
            <a:avLst/>
          </a:prstGeom>
        </p:spPr>
        <p:txBody>
          <a:bodyPr lIns="0" tIns="0"/>
          <a:lstStyle>
            <a:lvl1pPr>
              <a:lnSpc>
                <a:spcPct val="90000"/>
              </a:lnSpc>
              <a:defRPr sz="2338" b="1">
                <a:solidFill>
                  <a:srgbClr val="007CC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Master text format headline 2-line</a:t>
            </a:r>
            <a:br>
              <a:rPr lang="en-GB" dirty="0"/>
            </a:br>
            <a:r>
              <a:rPr lang="en-GB" dirty="0"/>
              <a:t>"content / agenda 2-line"</a:t>
            </a:r>
            <a:endParaRPr lang="de-DE" dirty="0"/>
          </a:p>
        </p:txBody>
      </p:sp>
      <p:sp>
        <p:nvSpPr>
          <p:cNvPr id="4" name="Textplatzhalter 9">
            <a:extLst>
              <a:ext uri="{FF2B5EF4-FFF2-40B4-BE49-F238E27FC236}">
                <a16:creationId xmlns:a16="http://schemas.microsoft.com/office/drawing/2014/main" id="{16F2D600-AC07-1DB3-A71A-5039FFE241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4" y="1375036"/>
            <a:ext cx="10440000" cy="540000"/>
          </a:xfrm>
          <a:prstGeom prst="rect">
            <a:avLst/>
          </a:prstGeom>
        </p:spPr>
        <p:txBody>
          <a:bodyPr lIns="0" tIns="0"/>
          <a:lstStyle>
            <a:lvl1pPr marL="0" indent="0">
              <a:spcBef>
                <a:spcPts val="88"/>
              </a:spcBef>
              <a:buNone/>
              <a:defRPr sz="1563">
                <a:solidFill>
                  <a:srgbClr val="007CC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35193" indent="0">
              <a:buNone/>
              <a:defRPr sz="1759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70387" indent="0">
              <a:buNone/>
              <a:defRPr sz="1759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05581" indent="0">
              <a:buNone/>
              <a:defRPr sz="1759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40776" indent="0">
              <a:buNone/>
              <a:defRPr sz="1759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890900" rtl="0" eaLnBrk="1" fontAlgn="auto" latinLnBrk="0" hangingPunct="1">
              <a:lnSpc>
                <a:spcPct val="9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Master text format subline 16 pt edit</a:t>
            </a:r>
          </a:p>
        </p:txBody>
      </p:sp>
      <p:sp>
        <p:nvSpPr>
          <p:cNvPr id="5" name="Google Shape;1207;p95">
            <a:extLst>
              <a:ext uri="{FF2B5EF4-FFF2-40B4-BE49-F238E27FC236}">
                <a16:creationId xmlns:a16="http://schemas.microsoft.com/office/drawing/2014/main" id="{A829A038-3807-A4C9-28B0-7213AEA19715}"/>
              </a:ext>
            </a:extLst>
          </p:cNvPr>
          <p:cNvSpPr txBox="1">
            <a:spLocks noGrp="1"/>
          </p:cNvSpPr>
          <p:nvPr>
            <p:ph type="body" idx="16" hasCustomPrompt="1"/>
          </p:nvPr>
        </p:nvSpPr>
        <p:spPr>
          <a:xfrm>
            <a:off x="720004" y="1980000"/>
            <a:ext cx="104400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marL="0" marR="0" lvl="0" indent="-353616" algn="l" rtl="0">
              <a:lnSpc>
                <a:spcPct val="100000"/>
              </a:lnSpc>
              <a:spcBef>
                <a:spcPts val="587"/>
              </a:spcBef>
              <a:spcAft>
                <a:spcPts val="0"/>
              </a:spcAft>
              <a:buClr>
                <a:srgbClr val="007CC3"/>
              </a:buClr>
              <a:buSzPts val="2100"/>
              <a:buFont typeface="Roboto"/>
              <a:buAutoNum type="arabicPlain"/>
              <a:defRPr sz="1754" b="0" i="0" u="none" strike="noStrike" cap="none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893347" marR="0" lvl="1" indent="-285376" algn="l" rtl="0">
              <a:lnSpc>
                <a:spcPct val="100000"/>
              </a:lnSpc>
              <a:spcBef>
                <a:spcPts val="293"/>
              </a:spcBef>
              <a:spcAft>
                <a:spcPts val="0"/>
              </a:spcAft>
              <a:buClr>
                <a:srgbClr val="6F6F6E"/>
              </a:buClr>
              <a:buSzPts val="1000"/>
              <a:buFont typeface="Roboto"/>
              <a:buChar char=" "/>
              <a:defRPr sz="1270" b="0" i="0" u="none" strike="noStrike" cap="none">
                <a:solidFill>
                  <a:srgbClr val="6F6F6E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40020" marR="0" lvl="2" indent="-223336" algn="l" rtl="0">
              <a:lnSpc>
                <a:spcPct val="100000"/>
              </a:lnSpc>
              <a:spcBef>
                <a:spcPts val="293"/>
              </a:spcBef>
              <a:spcAft>
                <a:spcPts val="0"/>
              </a:spcAft>
              <a:buClr>
                <a:srgbClr val="6F6F6E"/>
              </a:buClr>
              <a:buSzPts val="1400"/>
              <a:buFont typeface="Roboto"/>
              <a:buNone/>
              <a:defRPr sz="1270" b="1" i="0" u="none" strike="noStrike" cap="none">
                <a:solidFill>
                  <a:srgbClr val="6F6F6E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786694" marR="0" lvl="3" indent="-297783" algn="l" rtl="0">
              <a:lnSpc>
                <a:spcPct val="100000"/>
              </a:lnSpc>
              <a:spcBef>
                <a:spcPts val="196"/>
              </a:spcBef>
              <a:spcAft>
                <a:spcPts val="0"/>
              </a:spcAft>
              <a:buClr>
                <a:srgbClr val="007CC3"/>
              </a:buClr>
              <a:buSzPts val="1200"/>
              <a:buFont typeface="Roboto"/>
              <a:buChar char="-"/>
              <a:defRPr sz="1172" b="0" i="0" u="none" strike="noStrike" cap="none">
                <a:solidFill>
                  <a:srgbClr val="007CC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33366" marR="0" lvl="4" indent="-297783" algn="l" rtl="0">
              <a:lnSpc>
                <a:spcPct val="100000"/>
              </a:lnSpc>
              <a:spcBef>
                <a:spcPts val="196"/>
              </a:spcBef>
              <a:spcAft>
                <a:spcPts val="0"/>
              </a:spcAft>
              <a:buClr>
                <a:srgbClr val="007CC3"/>
              </a:buClr>
              <a:buSzPts val="1200"/>
              <a:buFont typeface="Roboto"/>
              <a:buChar char="-"/>
              <a:defRPr sz="1172" b="0" i="0" u="none" strike="noStrike" cap="none">
                <a:solidFill>
                  <a:srgbClr val="007CC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680040" marR="0" lvl="5" indent="-297783" algn="l" rtl="0">
              <a:lnSpc>
                <a:spcPct val="100000"/>
              </a:lnSpc>
              <a:spcBef>
                <a:spcPts val="196"/>
              </a:spcBef>
              <a:spcAft>
                <a:spcPts val="0"/>
              </a:spcAft>
              <a:buClr>
                <a:srgbClr val="007CC3"/>
              </a:buClr>
              <a:buSzPts val="1200"/>
              <a:buFont typeface="Roboto"/>
              <a:buChar char="-"/>
              <a:defRPr sz="1172" b="0" i="0" u="none" strike="noStrike" cap="none">
                <a:solidFill>
                  <a:srgbClr val="007CC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126713" marR="0" lvl="6" indent="-297783" algn="l" rtl="0">
              <a:lnSpc>
                <a:spcPct val="100000"/>
              </a:lnSpc>
              <a:spcBef>
                <a:spcPts val="196"/>
              </a:spcBef>
              <a:spcAft>
                <a:spcPts val="0"/>
              </a:spcAft>
              <a:buClr>
                <a:srgbClr val="007CC3"/>
              </a:buClr>
              <a:buSzPts val="1200"/>
              <a:buFont typeface="Roboto"/>
              <a:buChar char="-"/>
              <a:defRPr sz="1172" b="0" i="0" u="none" strike="noStrike" cap="none">
                <a:solidFill>
                  <a:srgbClr val="007CC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573387" marR="0" lvl="7" indent="-297783" algn="l" rtl="0">
              <a:lnSpc>
                <a:spcPct val="100000"/>
              </a:lnSpc>
              <a:spcBef>
                <a:spcPts val="196"/>
              </a:spcBef>
              <a:spcAft>
                <a:spcPts val="0"/>
              </a:spcAft>
              <a:buClr>
                <a:srgbClr val="007CC3"/>
              </a:buClr>
              <a:buSzPts val="1200"/>
              <a:buFont typeface="Roboto"/>
              <a:buChar char="-"/>
              <a:defRPr sz="1172" b="0" i="0" u="none" strike="noStrike" cap="none">
                <a:solidFill>
                  <a:srgbClr val="007CC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020060" marR="0" lvl="8" indent="-297783" algn="l" rtl="0">
              <a:lnSpc>
                <a:spcPct val="100000"/>
              </a:lnSpc>
              <a:spcBef>
                <a:spcPts val="196"/>
              </a:spcBef>
              <a:spcAft>
                <a:spcPts val="0"/>
              </a:spcAft>
              <a:buClr>
                <a:srgbClr val="007CC3"/>
              </a:buClr>
              <a:buSzPts val="1200"/>
              <a:buFont typeface="Roboto"/>
              <a:buChar char="-"/>
              <a:defRPr sz="1172" b="0" i="0" u="none" strike="noStrike" cap="none">
                <a:solidFill>
                  <a:srgbClr val="007CC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de-DE" dirty="0"/>
              <a:t>Text 18 </a:t>
            </a:r>
            <a:r>
              <a:rPr lang="de-DE" dirty="0" err="1"/>
              <a:t>pt</a:t>
            </a:r>
            <a:r>
              <a:rPr lang="de-DE" dirty="0"/>
              <a:t> </a:t>
            </a:r>
            <a:r>
              <a:rPr lang="de-DE" dirty="0" err="1"/>
              <a:t>content</a:t>
            </a:r>
            <a:endParaRPr lang="de-DE" dirty="0"/>
          </a:p>
          <a:p>
            <a:r>
              <a:rPr lang="de-DE" dirty="0"/>
              <a:t>Text 18 </a:t>
            </a:r>
            <a:r>
              <a:rPr lang="de-DE" dirty="0" err="1"/>
              <a:t>pt</a:t>
            </a:r>
            <a:r>
              <a:rPr lang="de-DE" dirty="0"/>
              <a:t> </a:t>
            </a:r>
            <a:r>
              <a:rPr lang="de-DE" dirty="0" err="1"/>
              <a:t>content</a:t>
            </a:r>
            <a:endParaRPr dirty="0"/>
          </a:p>
        </p:txBody>
      </p:sp>
      <p:pic>
        <p:nvPicPr>
          <p:cNvPr id="3" name="Grafik 5">
            <a:extLst>
              <a:ext uri="{FF2B5EF4-FFF2-40B4-BE49-F238E27FC236}">
                <a16:creationId xmlns:a16="http://schemas.microsoft.com/office/drawing/2014/main" id="{C40D6800-93FA-7D13-DE7F-D13F8939E9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20387" y="325603"/>
            <a:ext cx="491623" cy="39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12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/ Agenda HL 2-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>
            <a:extLst>
              <a:ext uri="{FF2B5EF4-FFF2-40B4-BE49-F238E27FC236}">
                <a16:creationId xmlns:a16="http://schemas.microsoft.com/office/drawing/2014/main" id="{0CCD906A-A1D1-FB80-701F-3D887AEB22FB}"/>
              </a:ext>
            </a:extLst>
          </p:cNvPr>
          <p:cNvGraphicFramePr>
            <a:graphicFrameLocks noGrp="1" noDrilldown="1" noMove="1" noResize="1"/>
          </p:cNvGraphicFramePr>
          <p:nvPr userDrawn="1">
            <p:extLst>
              <p:ext uri="{D42A27DB-BD31-4B8C-83A1-F6EECF244321}">
                <p14:modId xmlns:p14="http://schemas.microsoft.com/office/powerpoint/2010/main" val="3876672497"/>
              </p:ext>
            </p:extLst>
          </p:nvPr>
        </p:nvGraphicFramePr>
        <p:xfrm>
          <a:off x="-33341" y="-33341"/>
          <a:ext cx="4602211" cy="4012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1624818" imgH="1383540" progId="CorelDraw.Graphic.23">
                  <p:embed/>
                </p:oleObj>
              </mc:Choice>
              <mc:Fallback>
                <p:oleObj name="CorelDRAW" r:id="rId2" imgW="1624818" imgH="1383540" progId="CorelDraw.Graphic.23">
                  <p:embed/>
                  <p:pic>
                    <p:nvPicPr>
                      <p:cNvPr id="14" name="Objekt 13">
                        <a:extLst>
                          <a:ext uri="{FF2B5EF4-FFF2-40B4-BE49-F238E27FC236}">
                            <a16:creationId xmlns:a16="http://schemas.microsoft.com/office/drawing/2014/main" id="{0CCD906A-A1D1-FB80-701F-3D887AEB22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33341" y="-33341"/>
                        <a:ext cx="4602211" cy="40120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539999"/>
            <a:ext cx="9000000" cy="900000"/>
          </a:xfrm>
          <a:prstGeom prst="rect">
            <a:avLst/>
          </a:prstGeom>
        </p:spPr>
        <p:txBody>
          <a:bodyPr lIns="0" tIns="0"/>
          <a:lstStyle>
            <a:lvl1pPr>
              <a:lnSpc>
                <a:spcPct val="90000"/>
              </a:lnSpc>
              <a:defRPr sz="2400" b="1">
                <a:solidFill>
                  <a:srgbClr val="007CC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Mastertextformat Headline zweizeilig</a:t>
            </a:r>
            <a:br>
              <a:rPr lang="de-DE" dirty="0"/>
            </a:br>
            <a:r>
              <a:rPr lang="de-DE" dirty="0"/>
              <a:t>„Inhalt / Agenda 2-zeilig“</a:t>
            </a:r>
          </a:p>
        </p:txBody>
      </p:sp>
      <p:sp>
        <p:nvSpPr>
          <p:cNvPr id="4" name="Textplatzhalter 9">
            <a:extLst>
              <a:ext uri="{FF2B5EF4-FFF2-40B4-BE49-F238E27FC236}">
                <a16:creationId xmlns:a16="http://schemas.microsoft.com/office/drawing/2014/main" id="{16F2D600-AC07-1DB3-A71A-5039FFE241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1440000"/>
            <a:ext cx="10440000" cy="540000"/>
          </a:xfrm>
          <a:prstGeom prst="rect">
            <a:avLst/>
          </a:prstGeom>
        </p:spPr>
        <p:txBody>
          <a:bodyPr lIns="0" tIns="0"/>
          <a:lstStyle>
            <a:lvl1pPr marL="0" indent="0">
              <a:spcBef>
                <a:spcPts val="90"/>
              </a:spcBef>
              <a:buNone/>
              <a:defRPr sz="1600">
                <a:solidFill>
                  <a:srgbClr val="007CC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545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090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635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8180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</a:t>
            </a:r>
            <a:r>
              <a:rPr lang="de-DE" dirty="0" err="1"/>
              <a:t>Subline</a:t>
            </a:r>
            <a:r>
              <a:rPr lang="de-DE" dirty="0"/>
              <a:t> 16 </a:t>
            </a:r>
            <a:r>
              <a:rPr lang="de-DE" dirty="0" err="1"/>
              <a:t>pt</a:t>
            </a:r>
            <a:r>
              <a:rPr lang="de-DE" dirty="0"/>
              <a:t> bearbeiten</a:t>
            </a:r>
          </a:p>
        </p:txBody>
      </p:sp>
      <p:sp>
        <p:nvSpPr>
          <p:cNvPr id="5" name="Google Shape;1207;p95">
            <a:extLst>
              <a:ext uri="{FF2B5EF4-FFF2-40B4-BE49-F238E27FC236}">
                <a16:creationId xmlns:a16="http://schemas.microsoft.com/office/drawing/2014/main" id="{A829A038-3807-A4C9-28B0-7213AEA19715}"/>
              </a:ext>
            </a:extLst>
          </p:cNvPr>
          <p:cNvSpPr txBox="1">
            <a:spLocks noGrp="1"/>
          </p:cNvSpPr>
          <p:nvPr>
            <p:ph type="body" idx="16" hasCustomPrompt="1"/>
          </p:nvPr>
        </p:nvSpPr>
        <p:spPr>
          <a:xfrm>
            <a:off x="720000" y="1980000"/>
            <a:ext cx="104400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marL="0" marR="0" lvl="0" indent="-3619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CC3"/>
              </a:buClr>
              <a:buSzPts val="2100"/>
              <a:buFont typeface="Roboto"/>
              <a:buAutoNum type="arabicPlain"/>
              <a:defRPr sz="1800" b="0" i="0" u="none" strike="noStrike" cap="none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6F6F6E"/>
              </a:buClr>
              <a:buSzPts val="1000"/>
              <a:buFont typeface="Roboto"/>
              <a:buChar char=" "/>
              <a:defRPr sz="1300" b="0" i="0" u="none" strike="noStrike" cap="none">
                <a:solidFill>
                  <a:srgbClr val="6F6F6E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6F6F6E"/>
              </a:buClr>
              <a:buSzPts val="1400"/>
              <a:buFont typeface="Roboto"/>
              <a:buNone/>
              <a:defRPr sz="1300" b="1" i="0" u="none" strike="noStrike" cap="none">
                <a:solidFill>
                  <a:srgbClr val="6F6F6E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7CC3"/>
              </a:buClr>
              <a:buSzPts val="1200"/>
              <a:buFont typeface="Roboto"/>
              <a:buChar char="-"/>
              <a:defRPr sz="1200" b="0" i="0" u="none" strike="noStrike" cap="none">
                <a:solidFill>
                  <a:srgbClr val="007CC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7CC3"/>
              </a:buClr>
              <a:buSzPts val="1200"/>
              <a:buFont typeface="Roboto"/>
              <a:buChar char="-"/>
              <a:defRPr sz="1200" b="0" i="0" u="none" strike="noStrike" cap="none">
                <a:solidFill>
                  <a:srgbClr val="007CC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7CC3"/>
              </a:buClr>
              <a:buSzPts val="1200"/>
              <a:buFont typeface="Roboto"/>
              <a:buChar char="-"/>
              <a:defRPr sz="1200" b="0" i="0" u="none" strike="noStrike" cap="none">
                <a:solidFill>
                  <a:srgbClr val="007CC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7CC3"/>
              </a:buClr>
              <a:buSzPts val="1200"/>
              <a:buFont typeface="Roboto"/>
              <a:buChar char="-"/>
              <a:defRPr sz="1200" b="0" i="0" u="none" strike="noStrike" cap="none">
                <a:solidFill>
                  <a:srgbClr val="007CC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7CC3"/>
              </a:buClr>
              <a:buSzPts val="1200"/>
              <a:buFont typeface="Roboto"/>
              <a:buChar char="-"/>
              <a:defRPr sz="1200" b="0" i="0" u="none" strike="noStrike" cap="none">
                <a:solidFill>
                  <a:srgbClr val="007CC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7CC3"/>
              </a:buClr>
              <a:buSzPts val="1200"/>
              <a:buFont typeface="Roboto"/>
              <a:buChar char="-"/>
              <a:defRPr sz="1200" b="0" i="0" u="none" strike="noStrike" cap="none">
                <a:solidFill>
                  <a:srgbClr val="007CC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de-DE" dirty="0"/>
              <a:t>Text 18 </a:t>
            </a:r>
            <a:r>
              <a:rPr lang="de-DE" dirty="0" err="1"/>
              <a:t>pt</a:t>
            </a:r>
            <a:r>
              <a:rPr lang="de-DE" dirty="0"/>
              <a:t> Inhalt</a:t>
            </a:r>
          </a:p>
          <a:p>
            <a:r>
              <a:rPr lang="de-DE" dirty="0"/>
              <a:t>Text 18 </a:t>
            </a:r>
            <a:r>
              <a:rPr lang="de-DE" dirty="0" err="1"/>
              <a:t>pt</a:t>
            </a:r>
            <a:r>
              <a:rPr lang="de-DE" dirty="0"/>
              <a:t> Inhalt</a:t>
            </a:r>
            <a:endParaRPr dirty="0"/>
          </a:p>
        </p:txBody>
      </p:sp>
      <p:pic>
        <p:nvPicPr>
          <p:cNvPr id="3" name="Grafik 5">
            <a:extLst>
              <a:ext uri="{FF2B5EF4-FFF2-40B4-BE49-F238E27FC236}">
                <a16:creationId xmlns:a16="http://schemas.microsoft.com/office/drawing/2014/main" id="{DB10E29A-4870-290A-FBB5-8DAE8E63AB54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20387" y="325603"/>
            <a:ext cx="491623" cy="39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422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/ Agenda HL 1-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>
            <a:extLst>
              <a:ext uri="{FF2B5EF4-FFF2-40B4-BE49-F238E27FC236}">
                <a16:creationId xmlns:a16="http://schemas.microsoft.com/office/drawing/2014/main" id="{0CCD906A-A1D1-FB80-701F-3D887AEB22FB}"/>
              </a:ext>
            </a:extLst>
          </p:cNvPr>
          <p:cNvGraphicFramePr>
            <a:graphicFrameLocks noGrp="1" noDrilldown="1" noMove="1" noResize="1"/>
          </p:cNvGraphicFramePr>
          <p:nvPr userDrawn="1">
            <p:extLst>
              <p:ext uri="{D42A27DB-BD31-4B8C-83A1-F6EECF244321}">
                <p14:modId xmlns:p14="http://schemas.microsoft.com/office/powerpoint/2010/main" val="3876672497"/>
              </p:ext>
            </p:extLst>
          </p:nvPr>
        </p:nvGraphicFramePr>
        <p:xfrm>
          <a:off x="-33341" y="-33341"/>
          <a:ext cx="4602211" cy="4012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1624818" imgH="1383540" progId="CorelDraw.Graphic.23">
                  <p:embed/>
                </p:oleObj>
              </mc:Choice>
              <mc:Fallback>
                <p:oleObj name="CorelDRAW" r:id="rId2" imgW="1624818" imgH="1383540" progId="CorelDraw.Graphic.23">
                  <p:embed/>
                  <p:pic>
                    <p:nvPicPr>
                      <p:cNvPr id="14" name="Objekt 13">
                        <a:extLst>
                          <a:ext uri="{FF2B5EF4-FFF2-40B4-BE49-F238E27FC236}">
                            <a16:creationId xmlns:a16="http://schemas.microsoft.com/office/drawing/2014/main" id="{0CCD906A-A1D1-FB80-701F-3D887AEB22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33341" y="-33341"/>
                        <a:ext cx="4602211" cy="40120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B2DA417B-FBC8-9EB0-74F9-034E930B87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539999"/>
            <a:ext cx="9000000" cy="594542"/>
          </a:xfrm>
          <a:prstGeom prst="rect">
            <a:avLst/>
          </a:prstGeom>
        </p:spPr>
        <p:txBody>
          <a:bodyPr lIns="0" tIns="0"/>
          <a:lstStyle>
            <a:lvl1pPr>
              <a:lnSpc>
                <a:spcPct val="90000"/>
              </a:lnSpc>
              <a:defRPr sz="2400" b="1">
                <a:solidFill>
                  <a:srgbClr val="007CC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Mastertextformat „Inhalt / Agenda 1-zeilig““</a:t>
            </a:r>
            <a:br>
              <a:rPr lang="de-DE" dirty="0"/>
            </a:br>
            <a:endParaRPr lang="de-DE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547093A9-F59A-A3C5-8DFD-E7A1E8E217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1134541"/>
            <a:ext cx="10440000" cy="540000"/>
          </a:xfrm>
          <a:prstGeom prst="rect">
            <a:avLst/>
          </a:prstGeom>
        </p:spPr>
        <p:txBody>
          <a:bodyPr lIns="0" tIns="0"/>
          <a:lstStyle>
            <a:lvl1pPr marL="0" indent="0">
              <a:spcBef>
                <a:spcPts val="90"/>
              </a:spcBef>
              <a:buNone/>
              <a:defRPr sz="1600">
                <a:solidFill>
                  <a:srgbClr val="007CC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545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090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635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8180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</a:t>
            </a:r>
            <a:r>
              <a:rPr lang="de-DE" dirty="0" err="1"/>
              <a:t>Subline</a:t>
            </a:r>
            <a:r>
              <a:rPr lang="de-DE" dirty="0"/>
              <a:t> 16 </a:t>
            </a:r>
            <a:r>
              <a:rPr lang="de-DE" dirty="0" err="1"/>
              <a:t>pt</a:t>
            </a:r>
            <a:r>
              <a:rPr lang="de-DE" dirty="0"/>
              <a:t> bearbeiten, Abstand entsprechend angepasst</a:t>
            </a:r>
          </a:p>
        </p:txBody>
      </p:sp>
      <p:sp>
        <p:nvSpPr>
          <p:cNvPr id="2" name="Google Shape;1207;p95">
            <a:extLst>
              <a:ext uri="{FF2B5EF4-FFF2-40B4-BE49-F238E27FC236}">
                <a16:creationId xmlns:a16="http://schemas.microsoft.com/office/drawing/2014/main" id="{37A8D4A1-DF49-760C-D686-4468133C99C0}"/>
              </a:ext>
            </a:extLst>
          </p:cNvPr>
          <p:cNvSpPr txBox="1">
            <a:spLocks noGrp="1"/>
          </p:cNvSpPr>
          <p:nvPr>
            <p:ph type="body" idx="16" hasCustomPrompt="1"/>
          </p:nvPr>
        </p:nvSpPr>
        <p:spPr>
          <a:xfrm>
            <a:off x="720000" y="1980000"/>
            <a:ext cx="104400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marL="0" marR="0" lvl="0" indent="-3619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CC3"/>
              </a:buClr>
              <a:buSzPts val="2100"/>
              <a:buFont typeface="Roboto"/>
              <a:buAutoNum type="arabicPlain"/>
              <a:defRPr sz="1800" b="0" i="0" u="none" strike="noStrike" cap="none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6F6F6E"/>
              </a:buClr>
              <a:buSzPts val="1000"/>
              <a:buFont typeface="Roboto"/>
              <a:buChar char=" "/>
              <a:defRPr sz="1300" b="0" i="0" u="none" strike="noStrike" cap="none">
                <a:solidFill>
                  <a:srgbClr val="6F6F6E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6F6F6E"/>
              </a:buClr>
              <a:buSzPts val="1400"/>
              <a:buFont typeface="Roboto"/>
              <a:buNone/>
              <a:defRPr sz="1300" b="1" i="0" u="none" strike="noStrike" cap="none">
                <a:solidFill>
                  <a:srgbClr val="6F6F6E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7CC3"/>
              </a:buClr>
              <a:buSzPts val="1200"/>
              <a:buFont typeface="Roboto"/>
              <a:buChar char="-"/>
              <a:defRPr sz="1200" b="0" i="0" u="none" strike="noStrike" cap="none">
                <a:solidFill>
                  <a:srgbClr val="007CC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7CC3"/>
              </a:buClr>
              <a:buSzPts val="1200"/>
              <a:buFont typeface="Roboto"/>
              <a:buChar char="-"/>
              <a:defRPr sz="1200" b="0" i="0" u="none" strike="noStrike" cap="none">
                <a:solidFill>
                  <a:srgbClr val="007CC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7CC3"/>
              </a:buClr>
              <a:buSzPts val="1200"/>
              <a:buFont typeface="Roboto"/>
              <a:buChar char="-"/>
              <a:defRPr sz="1200" b="0" i="0" u="none" strike="noStrike" cap="none">
                <a:solidFill>
                  <a:srgbClr val="007CC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7CC3"/>
              </a:buClr>
              <a:buSzPts val="1200"/>
              <a:buFont typeface="Roboto"/>
              <a:buChar char="-"/>
              <a:defRPr sz="1200" b="0" i="0" u="none" strike="noStrike" cap="none">
                <a:solidFill>
                  <a:srgbClr val="007CC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7CC3"/>
              </a:buClr>
              <a:buSzPts val="1200"/>
              <a:buFont typeface="Roboto"/>
              <a:buChar char="-"/>
              <a:defRPr sz="1200" b="0" i="0" u="none" strike="noStrike" cap="none">
                <a:solidFill>
                  <a:srgbClr val="007CC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7CC3"/>
              </a:buClr>
              <a:buSzPts val="1200"/>
              <a:buFont typeface="Roboto"/>
              <a:buChar char="-"/>
              <a:defRPr sz="1200" b="0" i="0" u="none" strike="noStrike" cap="none">
                <a:solidFill>
                  <a:srgbClr val="007CC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de-DE" dirty="0"/>
              <a:t>Text 18 </a:t>
            </a:r>
            <a:r>
              <a:rPr lang="de-DE" dirty="0" err="1"/>
              <a:t>pt</a:t>
            </a:r>
            <a:r>
              <a:rPr lang="de-DE" dirty="0"/>
              <a:t> Inhalt</a:t>
            </a:r>
          </a:p>
          <a:p>
            <a:r>
              <a:rPr lang="de-DE" dirty="0"/>
              <a:t>Text 18 </a:t>
            </a:r>
            <a:r>
              <a:rPr lang="de-DE" dirty="0" err="1"/>
              <a:t>pt</a:t>
            </a:r>
            <a:r>
              <a:rPr lang="de-DE" dirty="0"/>
              <a:t> Inhalt</a:t>
            </a:r>
            <a:endParaRPr dirty="0"/>
          </a:p>
        </p:txBody>
      </p:sp>
      <p:pic>
        <p:nvPicPr>
          <p:cNvPr id="3" name="Grafik 5">
            <a:extLst>
              <a:ext uri="{FF2B5EF4-FFF2-40B4-BE49-F238E27FC236}">
                <a16:creationId xmlns:a16="http://schemas.microsoft.com/office/drawing/2014/main" id="{EF180BC5-42AF-114C-4C74-24D27E4E6D75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20387" y="325603"/>
            <a:ext cx="491623" cy="39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65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pic>
        <p:nvPicPr>
          <p:cNvPr id="4" name="Grafik 5">
            <a:extLst>
              <a:ext uri="{FF2B5EF4-FFF2-40B4-BE49-F238E27FC236}">
                <a16:creationId xmlns:a16="http://schemas.microsoft.com/office/drawing/2014/main" id="{15E0BA44-34F2-3E86-BD6B-2165C754473C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20387" y="325603"/>
            <a:ext cx="491623" cy="39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580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title &amp; text">
  <p:cSld name="Headline title &amp; 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"/>
          <p:cNvSpPr txBox="1">
            <a:spLocks noGrp="1"/>
          </p:cNvSpPr>
          <p:nvPr>
            <p:ph type="title"/>
          </p:nvPr>
        </p:nvSpPr>
        <p:spPr>
          <a:xfrm>
            <a:off x="805540" y="164214"/>
            <a:ext cx="9302305" cy="1139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FA4"/>
              </a:buClr>
              <a:buSzPts val="1400"/>
              <a:buFont typeface="Roboto"/>
              <a:buNone/>
              <a:defRPr sz="3247" b="0" i="0" u="none" strike="noStrike" cap="none">
                <a:solidFill>
                  <a:srgbClr val="007CC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85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85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85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85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85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85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85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85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body" idx="1"/>
          </p:nvPr>
        </p:nvSpPr>
        <p:spPr>
          <a:xfrm>
            <a:off x="805527" y="1465060"/>
            <a:ext cx="10802802" cy="3843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t" anchorCtr="0">
            <a:noAutofit/>
          </a:bodyPr>
          <a:lstStyle>
            <a:lvl1pPr marL="593919" marR="0" lvl="0" indent="-29695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CC3"/>
              </a:buClr>
              <a:buSzPts val="1500"/>
              <a:buFont typeface="Arial"/>
              <a:buNone/>
              <a:defRPr sz="1949" b="1" i="0" u="none" strike="noStrike" cap="none">
                <a:solidFill>
                  <a:srgbClr val="007CC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187837" marR="0" lvl="1" indent="-404194" algn="l" rtl="0">
              <a:lnSpc>
                <a:spcPct val="90000"/>
              </a:lnSpc>
              <a:spcBef>
                <a:spcPts val="487"/>
              </a:spcBef>
              <a:spcAft>
                <a:spcPts val="0"/>
              </a:spcAft>
              <a:buClr>
                <a:srgbClr val="6F6F6E"/>
              </a:buClr>
              <a:buSzPts val="1300"/>
              <a:buFont typeface="Roboto"/>
              <a:buChar char="•"/>
              <a:defRPr sz="1688" b="0" i="0" u="none" strike="noStrike" cap="none">
                <a:solidFill>
                  <a:srgbClr val="6F6F6E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781755" marR="0" lvl="2" indent="-404194" algn="l" rtl="0">
              <a:lnSpc>
                <a:spcPct val="90000"/>
              </a:lnSpc>
              <a:spcBef>
                <a:spcPts val="487"/>
              </a:spcBef>
              <a:spcAft>
                <a:spcPts val="0"/>
              </a:spcAft>
              <a:buClr>
                <a:srgbClr val="6F6F6E"/>
              </a:buClr>
              <a:buSzPts val="1300"/>
              <a:buFont typeface="Roboto"/>
              <a:buChar char="•"/>
              <a:defRPr sz="1688" b="0" i="0" u="none" strike="noStrike" cap="none">
                <a:solidFill>
                  <a:srgbClr val="6F6F6E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2375674" marR="0" lvl="3" indent="-404194" algn="l" rtl="0">
              <a:lnSpc>
                <a:spcPct val="90000"/>
              </a:lnSpc>
              <a:spcBef>
                <a:spcPts val="487"/>
              </a:spcBef>
              <a:spcAft>
                <a:spcPts val="0"/>
              </a:spcAft>
              <a:buClr>
                <a:srgbClr val="6F6F6E"/>
              </a:buClr>
              <a:buSzPts val="1300"/>
              <a:buFont typeface="Roboto"/>
              <a:buChar char="•"/>
              <a:defRPr sz="1688" b="0" i="0" u="none" strike="noStrike" cap="none">
                <a:solidFill>
                  <a:srgbClr val="6F6F6E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969592" marR="0" lvl="4" indent="-404194" algn="l" rtl="0">
              <a:lnSpc>
                <a:spcPct val="90000"/>
              </a:lnSpc>
              <a:spcBef>
                <a:spcPts val="487"/>
              </a:spcBef>
              <a:spcAft>
                <a:spcPts val="0"/>
              </a:spcAft>
              <a:buClr>
                <a:srgbClr val="6F6F6E"/>
              </a:buClr>
              <a:buSzPts val="1300"/>
              <a:buFont typeface="Roboto"/>
              <a:buChar char="•"/>
              <a:defRPr sz="1688" b="0" i="0" u="none" strike="noStrike" cap="none">
                <a:solidFill>
                  <a:srgbClr val="6F6F6E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3563511" marR="0" lvl="5" indent="-404194" algn="l" rtl="0">
              <a:lnSpc>
                <a:spcPct val="90000"/>
              </a:lnSpc>
              <a:spcBef>
                <a:spcPts val="487"/>
              </a:spcBef>
              <a:spcAft>
                <a:spcPts val="0"/>
              </a:spcAft>
              <a:buClr>
                <a:srgbClr val="007CC3"/>
              </a:buClr>
              <a:buSzPts val="1300"/>
              <a:buFont typeface="Roboto"/>
              <a:buChar char="•"/>
              <a:defRPr sz="1688" b="0" i="0" u="none" strike="noStrike" cap="none">
                <a:solidFill>
                  <a:srgbClr val="007CC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4157429" marR="0" lvl="6" indent="-404194" algn="l" rtl="0">
              <a:lnSpc>
                <a:spcPct val="90000"/>
              </a:lnSpc>
              <a:spcBef>
                <a:spcPts val="487"/>
              </a:spcBef>
              <a:spcAft>
                <a:spcPts val="0"/>
              </a:spcAft>
              <a:buClr>
                <a:srgbClr val="007CC3"/>
              </a:buClr>
              <a:buSzPts val="1300"/>
              <a:buFont typeface="Roboto"/>
              <a:buChar char="•"/>
              <a:defRPr sz="1688" b="0" i="0" u="none" strike="noStrike" cap="none">
                <a:solidFill>
                  <a:srgbClr val="007CC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4751347" marR="0" lvl="7" indent="-404194" algn="l" rtl="0">
              <a:lnSpc>
                <a:spcPct val="90000"/>
              </a:lnSpc>
              <a:spcBef>
                <a:spcPts val="487"/>
              </a:spcBef>
              <a:spcAft>
                <a:spcPts val="0"/>
              </a:spcAft>
              <a:buClr>
                <a:srgbClr val="007CC3"/>
              </a:buClr>
              <a:buSzPts val="1300"/>
              <a:buFont typeface="Roboto"/>
              <a:buChar char="•"/>
              <a:defRPr sz="1688" b="0" i="0" u="none" strike="noStrike" cap="none">
                <a:solidFill>
                  <a:srgbClr val="007CC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5345266" marR="0" lvl="8" indent="-404194" algn="l" rtl="0">
              <a:lnSpc>
                <a:spcPct val="90000"/>
              </a:lnSpc>
              <a:spcBef>
                <a:spcPts val="487"/>
              </a:spcBef>
              <a:spcAft>
                <a:spcPts val="0"/>
              </a:spcAft>
              <a:buClr>
                <a:srgbClr val="007CC3"/>
              </a:buClr>
              <a:buSzPts val="1300"/>
              <a:buFont typeface="Roboto"/>
              <a:buChar char="•"/>
              <a:defRPr sz="1688" b="0" i="0" u="none" strike="noStrike" cap="none">
                <a:solidFill>
                  <a:srgbClr val="007CC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8" name="Google Shape;88;p6"/>
          <p:cNvSpPr txBox="1">
            <a:spLocks noGrp="1"/>
          </p:cNvSpPr>
          <p:nvPr>
            <p:ph type="sldNum" idx="12"/>
          </p:nvPr>
        </p:nvSpPr>
        <p:spPr>
          <a:xfrm>
            <a:off x="263230" y="6181529"/>
            <a:ext cx="712833" cy="523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700" tIns="78700" rIns="78700" bIns="78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elvetica Neue"/>
              <a:buNone/>
              <a:defRPr sz="1169" b="1" i="0" u="none" strike="noStrike" cap="none">
                <a:solidFill>
                  <a:srgbClr val="007CC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elvetica Neue"/>
              <a:buNone/>
              <a:defRPr sz="1169" b="1" i="0" u="none" strike="noStrike" cap="none">
                <a:solidFill>
                  <a:srgbClr val="007CC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elvetica Neue"/>
              <a:buNone/>
              <a:defRPr sz="1169" b="1" i="0" u="none" strike="noStrike" cap="none">
                <a:solidFill>
                  <a:srgbClr val="007CC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elvetica Neue"/>
              <a:buNone/>
              <a:defRPr sz="1169" b="1" i="0" u="none" strike="noStrike" cap="none">
                <a:solidFill>
                  <a:srgbClr val="007CC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elvetica Neue"/>
              <a:buNone/>
              <a:defRPr sz="1169" b="1" i="0" u="none" strike="noStrike" cap="none">
                <a:solidFill>
                  <a:srgbClr val="007CC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elvetica Neue"/>
              <a:buNone/>
              <a:defRPr sz="1169" b="1" i="0" u="none" strike="noStrike" cap="none">
                <a:solidFill>
                  <a:srgbClr val="007CC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elvetica Neue"/>
              <a:buNone/>
              <a:defRPr sz="1169" b="1" i="0" u="none" strike="noStrike" cap="none">
                <a:solidFill>
                  <a:srgbClr val="007CC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elvetica Neue"/>
              <a:buNone/>
              <a:defRPr sz="1169" b="1" i="0" u="none" strike="noStrike" cap="none">
                <a:solidFill>
                  <a:srgbClr val="007CC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elvetica Neue"/>
              <a:buNone/>
              <a:defRPr sz="1169" b="1" i="0" u="none" strike="noStrike" cap="none">
                <a:solidFill>
                  <a:srgbClr val="007CC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2" name="Grafik 5">
            <a:extLst>
              <a:ext uri="{FF2B5EF4-FFF2-40B4-BE49-F238E27FC236}">
                <a16:creationId xmlns:a16="http://schemas.microsoft.com/office/drawing/2014/main" id="{E2123B14-88FE-5D29-396A-D66BE0BB7301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20387" y="325603"/>
            <a:ext cx="491623" cy="39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12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13">
            <a:extLst>
              <a:ext uri="{FF2B5EF4-FFF2-40B4-BE49-F238E27FC236}">
                <a16:creationId xmlns:a16="http://schemas.microsoft.com/office/drawing/2014/main" id="{B059A72A-5FCF-189F-C692-3C2CC2DDE1CB}"/>
              </a:ext>
            </a:extLst>
          </p:cNvPr>
          <p:cNvSpPr txBox="1"/>
          <p:nvPr userDrawn="1"/>
        </p:nvSpPr>
        <p:spPr>
          <a:xfrm>
            <a:off x="738955" y="6427083"/>
            <a:ext cx="6095184" cy="293029"/>
          </a:xfrm>
          <a:prstGeom prst="rect">
            <a:avLst/>
          </a:prstGeom>
          <a:noFill/>
        </p:spPr>
        <p:txBody>
          <a:bodyPr wrap="square" lIns="0" tIns="0">
            <a:spAutoFit/>
          </a:bodyPr>
          <a:lstStyle/>
          <a:p>
            <a:r>
              <a:rPr lang="en-US" sz="802" dirty="0">
                <a:solidFill>
                  <a:srgbClr val="007C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document is </a:t>
            </a:r>
            <a:r>
              <a:rPr lang="de-DE" altLang="en-US" sz="802" b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Roboto"/>
              </a:rPr>
              <a:t>public</a:t>
            </a:r>
            <a:r>
              <a:rPr lang="de-DE" altLang="en-US" sz="802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sk-SK" altLang="en-US" sz="802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Aplikácia dezinfekčných prípravkov v praxi z pohľadu nariadení </a:t>
            </a:r>
            <a:r>
              <a:rPr lang="cs-CZ" altLang="en-US" sz="802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BPR a MDR</a:t>
            </a:r>
          </a:p>
          <a:p>
            <a:r>
              <a:rPr lang="cs-CZ" altLang="en-US" sz="802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Stanislav Šurín</a:t>
            </a:r>
            <a:r>
              <a:rPr lang="de-DE" altLang="en-US" sz="802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|  </a:t>
            </a:r>
            <a:r>
              <a:rPr lang="cs-CZ" altLang="en-US" sz="802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Medical Affairs Manager</a:t>
            </a:r>
            <a:r>
              <a:rPr lang="de-DE" altLang="en-US" sz="802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|  </a:t>
            </a:r>
            <a:r>
              <a:rPr lang="cs-CZ" altLang="en-US" sz="802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</a:t>
            </a:r>
            <a:r>
              <a:rPr lang="de-DE" altLang="en-US" sz="802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chülke</a:t>
            </a:r>
            <a:r>
              <a:rPr lang="de-DE" altLang="en-US" sz="802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cs-CZ" altLang="en-US" sz="802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CZ</a:t>
            </a:r>
            <a:r>
              <a:rPr lang="de-DE" altLang="en-US" sz="802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|  </a:t>
            </a:r>
            <a:r>
              <a:rPr lang="cs-CZ" altLang="en-US" sz="802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1.10.2024</a:t>
            </a:r>
            <a:r>
              <a:rPr lang="de-DE" altLang="en-US" sz="802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 </a:t>
            </a:r>
            <a:r>
              <a:rPr lang="en-US" altLang="en-US" sz="802" noProof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355301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25" r:id="rId2"/>
    <p:sldLayoutId id="2147483728" r:id="rId3"/>
    <p:sldLayoutId id="2147483691" r:id="rId4"/>
    <p:sldLayoutId id="2147483724" r:id="rId5"/>
    <p:sldLayoutId id="2147483726" r:id="rId6"/>
    <p:sldLayoutId id="2147483727" r:id="rId7"/>
  </p:sldLayoutIdLst>
  <p:hf sldNum="0" hdr="0" ftr="0" dt="0"/>
  <p:txStyles>
    <p:titleStyle>
      <a:lvl1pPr algn="l" defTabSz="890900" rtl="0" eaLnBrk="1" latinLnBrk="0" hangingPunct="1">
        <a:lnSpc>
          <a:spcPct val="90000"/>
        </a:lnSpc>
        <a:spcBef>
          <a:spcPct val="0"/>
        </a:spcBef>
        <a:buNone/>
        <a:defRPr sz="42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725" indent="-222725" algn="l" defTabSz="890900" rtl="0" eaLnBrk="1" latinLnBrk="0" hangingPunct="1">
        <a:lnSpc>
          <a:spcPct val="90000"/>
        </a:lnSpc>
        <a:spcBef>
          <a:spcPts val="974"/>
        </a:spcBef>
        <a:buFont typeface="Arial" panose="020B0604020202020204" pitchFamily="34" charset="0"/>
        <a:buChar char="•"/>
        <a:defRPr sz="2728" kern="1200">
          <a:solidFill>
            <a:schemeClr val="tx1"/>
          </a:solidFill>
          <a:latin typeface="+mn-lt"/>
          <a:ea typeface="+mn-ea"/>
          <a:cs typeface="+mn-cs"/>
        </a:defRPr>
      </a:lvl1pPr>
      <a:lvl2pPr marL="66817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1362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949" kern="1200">
          <a:solidFill>
            <a:schemeClr val="tx1"/>
          </a:solidFill>
          <a:latin typeface="+mn-lt"/>
          <a:ea typeface="+mn-ea"/>
          <a:cs typeface="+mn-cs"/>
        </a:defRPr>
      </a:lvl3pPr>
      <a:lvl4pPr marL="155907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4pPr>
      <a:lvl5pPr marL="200452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5pPr>
      <a:lvl6pPr marL="244997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6pPr>
      <a:lvl7pPr marL="289542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7pPr>
      <a:lvl8pPr marL="334087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8pPr>
      <a:lvl9pPr marL="378632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1pPr>
      <a:lvl2pPr marL="44545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2pPr>
      <a:lvl3pPr marL="89090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33635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4pPr>
      <a:lvl5pPr marL="178180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5pPr>
      <a:lvl6pPr marL="222725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6pPr>
      <a:lvl7pPr marL="267270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7pPr>
      <a:lvl8pPr marL="311815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8pPr>
      <a:lvl9pPr marL="356360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24">
          <p15:clr>
            <a:srgbClr val="F26B43"/>
          </p15:clr>
        </p15:guide>
        <p15:guide id="2" pos="453">
          <p15:clr>
            <a:srgbClr val="F26B43"/>
          </p15:clr>
        </p15:guide>
        <p15:guide id="3" pos="7030">
          <p15:clr>
            <a:srgbClr val="F26B43"/>
          </p15:clr>
        </p15:guide>
        <p15:guide id="4" orient="horz" pos="340">
          <p15:clr>
            <a:srgbClr val="F26B43"/>
          </p15:clr>
        </p15:guide>
        <p15:guide id="5" pos="7189">
          <p15:clr>
            <a:srgbClr val="F26B43"/>
          </p15:clr>
        </p15:guide>
        <p15:guide id="6" pos="374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8EBE349-8803-9DA7-F18D-B2D63B9E01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1435396"/>
            <a:ext cx="5489414" cy="3766524"/>
          </a:xfrm>
        </p:spPr>
        <p:txBody>
          <a:bodyPr/>
          <a:lstStyle/>
          <a:p>
            <a:r>
              <a:rPr lang="cs-CZ" sz="3600" dirty="0" err="1"/>
              <a:t>Aplikácia</a:t>
            </a:r>
            <a:r>
              <a:rPr lang="cs-CZ" sz="3600" dirty="0"/>
              <a:t> </a:t>
            </a:r>
            <a:r>
              <a:rPr lang="cs-CZ" sz="3600" dirty="0" err="1"/>
              <a:t>dezinfekčných</a:t>
            </a:r>
            <a:r>
              <a:rPr lang="cs-CZ" sz="3600" dirty="0"/>
              <a:t> </a:t>
            </a:r>
            <a:r>
              <a:rPr lang="cs-CZ" sz="3600" dirty="0" err="1"/>
              <a:t>prostriedkov</a:t>
            </a:r>
            <a:r>
              <a:rPr lang="cs-CZ" sz="3600" dirty="0"/>
              <a:t> v praxi z </a:t>
            </a:r>
            <a:r>
              <a:rPr lang="cs-CZ" sz="3600" dirty="0" err="1"/>
              <a:t>pohľadu</a:t>
            </a:r>
            <a:r>
              <a:rPr lang="cs-CZ" sz="3600" dirty="0"/>
              <a:t> </a:t>
            </a:r>
            <a:r>
              <a:rPr lang="cs-CZ" sz="3600" dirty="0" err="1"/>
              <a:t>nariadení</a:t>
            </a:r>
            <a:r>
              <a:rPr lang="cs-CZ" sz="3600" dirty="0"/>
              <a:t> BPR a MDR</a:t>
            </a:r>
            <a:endParaRPr lang="de-DE" sz="36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9FCF26A-AA33-C378-E861-891DC38CB5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8240" y="4201383"/>
            <a:ext cx="4798349" cy="535952"/>
          </a:xfrm>
        </p:spPr>
        <p:txBody>
          <a:bodyPr/>
          <a:lstStyle/>
          <a:p>
            <a:r>
              <a:rPr lang="sk-SK" dirty="0"/>
              <a:t>Dr. Stanislav </a:t>
            </a:r>
            <a:r>
              <a:rPr lang="sk-SK" dirty="0" err="1"/>
              <a:t>Šurín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6945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E511F0-3739-69FC-0DB3-3113FE466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Zdravotnícke prostriedky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6C2C186-1C9D-88EE-1DEC-733A93AEF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287" y="1032821"/>
            <a:ext cx="11071274" cy="580771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800" b="1" dirty="0" err="1">
                <a:solidFill>
                  <a:schemeClr val="tx1"/>
                </a:solidFill>
                <a:latin typeface="+mn-lt"/>
              </a:rPr>
              <a:t>Zdravotníck</a:t>
            </a:r>
            <a:r>
              <a:rPr lang="sk-SK" sz="1800" b="1" dirty="0">
                <a:solidFill>
                  <a:schemeClr val="tx1"/>
                </a:solidFill>
                <a:latin typeface="+mn-lt"/>
              </a:rPr>
              <a:t>y prostriedok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je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nástroj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prístroj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zariadenie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počítačový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program,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materiál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+mn-lt"/>
              </a:rPr>
              <a:t>alebo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+mn-lt"/>
              </a:rPr>
              <a:t>iný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+mn-lt"/>
              </a:rPr>
              <a:t>výrobok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+mn-lt"/>
              </a:rPr>
              <a:t>používaný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+mn-lt"/>
              </a:rPr>
              <a:t>samostatne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+mn-lt"/>
              </a:rPr>
              <a:t>alebo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 v </a:t>
            </a:r>
            <a:r>
              <a:rPr lang="en-US" sz="1800" b="0" dirty="0" err="1">
                <a:solidFill>
                  <a:schemeClr val="tx1"/>
                </a:solidFill>
                <a:latin typeface="+mn-lt"/>
              </a:rPr>
              <a:t>kombinácii</a:t>
            </a:r>
            <a:r>
              <a:rPr lang="sk-SK" sz="18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určený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výrobcom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na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použitie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pre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človeka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na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diagnostické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preventívne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monitorovacie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účely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alebo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liečebné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účely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1800" b="0" dirty="0" err="1">
                <a:solidFill>
                  <a:schemeClr val="tx1"/>
                </a:solidFill>
                <a:latin typeface="+mn-lt"/>
              </a:rPr>
              <a:t>na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+mn-lt"/>
              </a:rPr>
              <a:t>zmiernenie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+mn-lt"/>
              </a:rPr>
              <a:t>ochorenia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+mn-lt"/>
              </a:rPr>
              <a:t>alebo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+mn-lt"/>
              </a:rPr>
              <a:t>na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+mn-lt"/>
              </a:rPr>
              <a:t>kompenzáciu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+mn-lt"/>
              </a:rPr>
              <a:t>zranenia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1800" b="0" dirty="0" err="1">
                <a:solidFill>
                  <a:schemeClr val="tx1"/>
                </a:solidFill>
                <a:latin typeface="+mn-lt"/>
              </a:rPr>
              <a:t>zdravotného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+mn-lt"/>
              </a:rPr>
              <a:t>postihnutia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1800" b="0" dirty="0" err="1">
                <a:solidFill>
                  <a:schemeClr val="tx1"/>
                </a:solidFill>
                <a:latin typeface="+mn-lt"/>
              </a:rPr>
              <a:t>na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+mn-lt"/>
              </a:rPr>
              <a:t>skúmanie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1800" b="0" dirty="0" err="1">
                <a:solidFill>
                  <a:schemeClr val="tx1"/>
                </a:solidFill>
                <a:latin typeface="+mn-lt"/>
              </a:rPr>
              <a:t>nahradenie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+mn-lt"/>
              </a:rPr>
              <a:t>alebo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+mn-lt"/>
              </a:rPr>
              <a:t>zmenu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+mn-lt"/>
              </a:rPr>
              <a:t>anatomickej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+mn-lt"/>
              </a:rPr>
              <a:t>časti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+mn-lt"/>
              </a:rPr>
              <a:t>tela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+mn-lt"/>
              </a:rPr>
              <a:t>alebo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+mn-lt"/>
              </a:rPr>
              <a:t>fyziologického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+mn-lt"/>
              </a:rPr>
              <a:t>procesu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1800" b="0" dirty="0" err="1">
                <a:solidFill>
                  <a:schemeClr val="tx1"/>
                </a:solidFill>
                <a:latin typeface="+mn-lt"/>
              </a:rPr>
              <a:t>na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+mn-lt"/>
              </a:rPr>
              <a:t>reguláciu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+mn-lt"/>
              </a:rPr>
              <a:t>počatia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ktorého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hlavný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účinok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v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ľudskom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tele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alebo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na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povrchu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ľudského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tela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sa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nezískal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farmakologickými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prostriedkami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imunologickými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prostriedkami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ani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metabolizmom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, ale </a:t>
            </a:r>
            <a:r>
              <a:rPr lang="en-US" sz="1800" b="0" dirty="0" err="1">
                <a:solidFill>
                  <a:schemeClr val="tx1"/>
                </a:solidFill>
                <a:latin typeface="+mn-lt"/>
              </a:rPr>
              <a:t>ktorého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+mn-lt"/>
              </a:rPr>
              <a:t>činnosť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+mn-lt"/>
              </a:rPr>
              <a:t>možno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+mn-lt"/>
              </a:rPr>
              <a:t>podporovať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+mn-lt"/>
              </a:rPr>
              <a:t>týmito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+mn-lt"/>
              </a:rPr>
              <a:t>prostriedkami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; za </a:t>
            </a:r>
            <a:r>
              <a:rPr lang="en-US" sz="1800" b="0" dirty="0" err="1">
                <a:solidFill>
                  <a:schemeClr val="tx1"/>
                </a:solidFill>
                <a:latin typeface="+mn-lt"/>
              </a:rPr>
              <a:t>zdravotníck</a:t>
            </a:r>
            <a:r>
              <a:rPr lang="sk-SK" sz="1800" b="0" dirty="0">
                <a:solidFill>
                  <a:schemeClr val="tx1"/>
                </a:solidFill>
                <a:latin typeface="+mn-lt"/>
              </a:rPr>
              <a:t>y prostriedok sa 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+mn-lt"/>
              </a:rPr>
              <a:t>sa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+mn-lt"/>
              </a:rPr>
              <a:t>považuje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+mn-lt"/>
              </a:rPr>
              <a:t>aj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+mn-lt"/>
              </a:rPr>
              <a:t>príslušenstvo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+mn-lt"/>
              </a:rPr>
              <a:t>zdravotnícke</a:t>
            </a:r>
            <a:r>
              <a:rPr lang="sk-SK" sz="1800" b="0" dirty="0">
                <a:solidFill>
                  <a:schemeClr val="tx1"/>
                </a:solidFill>
                <a:latin typeface="+mn-lt"/>
              </a:rPr>
              <a:t>ho prostriedku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1800" b="0" dirty="0" err="1">
                <a:solidFill>
                  <a:schemeClr val="tx1"/>
                </a:solidFill>
                <a:latin typeface="+mn-lt"/>
              </a:rPr>
              <a:t>ktoré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 je </a:t>
            </a:r>
            <a:r>
              <a:rPr lang="en-US" sz="1800" b="0" dirty="0" err="1">
                <a:solidFill>
                  <a:schemeClr val="tx1"/>
                </a:solidFill>
                <a:latin typeface="+mn-lt"/>
              </a:rPr>
              <a:t>špecificky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+mn-lt"/>
              </a:rPr>
              <a:t>určené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+mn-lt"/>
              </a:rPr>
              <a:t>výrobcom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+mn-lt"/>
              </a:rPr>
              <a:t>na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+mn-lt"/>
              </a:rPr>
              <a:t>použitie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+mn-lt"/>
              </a:rPr>
              <a:t>spolu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 so </a:t>
            </a:r>
            <a:r>
              <a:rPr lang="en-US" sz="1800" b="0" dirty="0" err="1">
                <a:solidFill>
                  <a:schemeClr val="tx1"/>
                </a:solidFill>
                <a:latin typeface="+mn-lt"/>
              </a:rPr>
              <a:t>zdravotníck</a:t>
            </a:r>
            <a:r>
              <a:rPr lang="sk-SK" sz="1800" b="0" dirty="0" err="1">
                <a:solidFill>
                  <a:schemeClr val="tx1"/>
                </a:solidFill>
                <a:latin typeface="+mn-lt"/>
              </a:rPr>
              <a:t>ym</a:t>
            </a:r>
            <a:r>
              <a:rPr lang="sk-SK" sz="1800" b="0" dirty="0">
                <a:solidFill>
                  <a:schemeClr val="tx1"/>
                </a:solidFill>
                <a:latin typeface="+mn-lt"/>
              </a:rPr>
              <a:t> prostriedkom.</a:t>
            </a:r>
          </a:p>
          <a:p>
            <a:endParaRPr lang="cs-CZ" altLang="en-US" sz="1800" dirty="0">
              <a:solidFill>
                <a:schemeClr val="tx1"/>
              </a:solidFill>
              <a:latin typeface="+mn-lt"/>
            </a:endParaRPr>
          </a:p>
          <a:p>
            <a:r>
              <a:rPr lang="cs-CZ" altLang="en-US" sz="1800" i="1" dirty="0" err="1">
                <a:solidFill>
                  <a:schemeClr val="tx1"/>
                </a:solidFill>
                <a:latin typeface="+mn-lt"/>
              </a:rPr>
              <a:t>Register</a:t>
            </a:r>
            <a:r>
              <a:rPr lang="cs-CZ" altLang="en-US" sz="1800" i="1" dirty="0">
                <a:solidFill>
                  <a:schemeClr val="tx1"/>
                </a:solidFill>
                <a:latin typeface="+mn-lt"/>
              </a:rPr>
              <a:t> ŠÚKL</a:t>
            </a:r>
          </a:p>
          <a:p>
            <a:pPr>
              <a:lnSpc>
                <a:spcPct val="150000"/>
              </a:lnSpc>
            </a:pPr>
            <a:r>
              <a:rPr lang="cs-CZ" altLang="en-US" sz="1800" b="0" dirty="0">
                <a:solidFill>
                  <a:schemeClr val="tx1"/>
                </a:solidFill>
                <a:latin typeface="+mn-lt"/>
              </a:rPr>
              <a:t>	Povinná </a:t>
            </a:r>
            <a:r>
              <a:rPr lang="cs-CZ" altLang="en-US" sz="1800" b="0" dirty="0" err="1">
                <a:solidFill>
                  <a:schemeClr val="tx1"/>
                </a:solidFill>
                <a:latin typeface="+mn-lt"/>
              </a:rPr>
              <a:t>dokumentácia</a:t>
            </a:r>
            <a:endParaRPr lang="cs-CZ" altLang="en-US" sz="1800" b="0" dirty="0">
              <a:solidFill>
                <a:schemeClr val="tx1"/>
              </a:solidFill>
              <a:latin typeface="+mn-lt"/>
            </a:endParaRPr>
          </a:p>
          <a:p>
            <a:pPr marL="0" indent="0">
              <a:lnSpc>
                <a:spcPct val="150000"/>
              </a:lnSpc>
            </a:pPr>
            <a:r>
              <a:rPr lang="cs-CZ" altLang="en-US" sz="1800" b="0" dirty="0">
                <a:solidFill>
                  <a:schemeClr val="tx1"/>
                </a:solidFill>
                <a:latin typeface="+mn-lt"/>
              </a:rPr>
              <a:t>	certifikát o </a:t>
            </a:r>
            <a:r>
              <a:rPr lang="cs-CZ" altLang="en-US" sz="1800" b="0" dirty="0" err="1">
                <a:solidFill>
                  <a:schemeClr val="tx1"/>
                </a:solidFill>
                <a:latin typeface="+mn-lt"/>
              </a:rPr>
              <a:t>zhode</a:t>
            </a:r>
            <a:r>
              <a:rPr lang="cs-CZ" altLang="en-US" sz="1800" b="0" dirty="0">
                <a:solidFill>
                  <a:schemeClr val="tx1"/>
                </a:solidFill>
                <a:latin typeface="+mn-lt"/>
              </a:rPr>
              <a:t> – CE</a:t>
            </a:r>
          </a:p>
          <a:p>
            <a:pPr marL="0" indent="0">
              <a:lnSpc>
                <a:spcPct val="150000"/>
              </a:lnSpc>
            </a:pPr>
            <a:r>
              <a:rPr lang="cs-CZ" altLang="en-US" sz="1800" b="0" dirty="0">
                <a:solidFill>
                  <a:schemeClr val="tx1"/>
                </a:solidFill>
                <a:latin typeface="+mn-lt"/>
              </a:rPr>
              <a:t>	návod na </a:t>
            </a:r>
            <a:r>
              <a:rPr lang="cs-CZ" altLang="en-US" sz="1800" b="0" dirty="0" err="1">
                <a:solidFill>
                  <a:schemeClr val="tx1"/>
                </a:solidFill>
                <a:latin typeface="+mn-lt"/>
              </a:rPr>
              <a:t>použitie</a:t>
            </a:r>
            <a:endParaRPr lang="sk-SK" sz="1800" b="0" dirty="0">
              <a:solidFill>
                <a:schemeClr val="tx1"/>
              </a:solidFill>
              <a:latin typeface="+mn-lt"/>
            </a:endParaRPr>
          </a:p>
          <a:p>
            <a:endParaRPr lang="sk-SK" sz="1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5288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5E85FD-160B-0147-0605-159B98675013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98207" y="989806"/>
            <a:ext cx="10161639" cy="5484736"/>
          </a:xfrm>
        </p:spPr>
        <p:txBody>
          <a:bodyPr/>
          <a:lstStyle/>
          <a:p>
            <a:pPr indent="0">
              <a:lnSpc>
                <a:spcPct val="150000"/>
              </a:lnSpc>
              <a:buNone/>
            </a:pPr>
            <a:r>
              <a:rPr lang="cs-CZ" altLang="en-US" sz="2000" dirty="0" err="1">
                <a:solidFill>
                  <a:schemeClr val="tx1"/>
                </a:solidFill>
                <a:latin typeface="+mn-lt"/>
              </a:rPr>
              <a:t>Zaradenie</a:t>
            </a:r>
            <a:r>
              <a:rPr lang="cs-CZ" altLang="en-US" sz="2000" dirty="0">
                <a:solidFill>
                  <a:schemeClr val="tx1"/>
                </a:solidFill>
                <a:latin typeface="+mn-lt"/>
              </a:rPr>
              <a:t> do </a:t>
            </a:r>
            <a:r>
              <a:rPr lang="cs-CZ" altLang="en-US" sz="2000" dirty="0" err="1">
                <a:solidFill>
                  <a:schemeClr val="tx1"/>
                </a:solidFill>
                <a:latin typeface="+mn-lt"/>
              </a:rPr>
              <a:t>triedy</a:t>
            </a:r>
            <a:r>
              <a:rPr lang="cs-CZ" altLang="en-US" sz="2000" dirty="0">
                <a:solidFill>
                  <a:schemeClr val="tx1"/>
                </a:solidFill>
                <a:latin typeface="+mn-lt"/>
              </a:rPr>
              <a:t> je určené podľa miery rizika: </a:t>
            </a:r>
          </a:p>
          <a:p>
            <a:pPr indent="0">
              <a:lnSpc>
                <a:spcPct val="150000"/>
              </a:lnSpc>
              <a:buNone/>
            </a:pPr>
            <a:r>
              <a:rPr lang="cs-CZ" altLang="en-US" sz="2000" b="1" dirty="0" err="1">
                <a:solidFill>
                  <a:schemeClr val="tx1"/>
                </a:solidFill>
                <a:latin typeface="+mn-lt"/>
              </a:rPr>
              <a:t>Trieda</a:t>
            </a:r>
            <a:r>
              <a:rPr lang="cs-CZ" altLang="en-US" sz="2000" b="1" dirty="0">
                <a:solidFill>
                  <a:schemeClr val="tx1"/>
                </a:solidFill>
                <a:latin typeface="+mn-lt"/>
              </a:rPr>
              <a:t> I </a:t>
            </a:r>
            <a:r>
              <a:rPr lang="cs-CZ" altLang="en-US" sz="2000" dirty="0">
                <a:solidFill>
                  <a:schemeClr val="tx1"/>
                </a:solidFill>
                <a:latin typeface="+mn-lt"/>
              </a:rPr>
              <a:t>tu sú zaradené čističe, </a:t>
            </a:r>
            <a:r>
              <a:rPr lang="cs-CZ" altLang="en-US" sz="2000" b="1" dirty="0">
                <a:solidFill>
                  <a:schemeClr val="tx1"/>
                </a:solidFill>
                <a:latin typeface="+mn-lt"/>
              </a:rPr>
              <a:t>bez </a:t>
            </a:r>
            <a:r>
              <a:rPr lang="cs-CZ" altLang="en-US" sz="2000" b="1" dirty="0" err="1">
                <a:solidFill>
                  <a:schemeClr val="tx1"/>
                </a:solidFill>
                <a:latin typeface="+mn-lt"/>
              </a:rPr>
              <a:t>dezinfekčného</a:t>
            </a:r>
            <a:r>
              <a:rPr lang="cs-CZ" altLang="en-US" sz="2000" b="1" dirty="0">
                <a:solidFill>
                  <a:schemeClr val="tx1"/>
                </a:solidFill>
                <a:latin typeface="+mn-lt"/>
              </a:rPr>
              <a:t> účinku.</a:t>
            </a:r>
          </a:p>
          <a:p>
            <a:pPr indent="0">
              <a:lnSpc>
                <a:spcPct val="150000"/>
              </a:lnSpc>
              <a:buNone/>
            </a:pPr>
            <a:r>
              <a:rPr lang="cs-CZ" altLang="en-US" sz="2000" b="1" dirty="0" err="1">
                <a:solidFill>
                  <a:schemeClr val="tx1"/>
                </a:solidFill>
                <a:latin typeface="+mn-lt"/>
              </a:rPr>
              <a:t>Trieda</a:t>
            </a:r>
            <a:r>
              <a:rPr lang="cs-CZ" altLang="en-US" sz="2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en-US" sz="2000" b="1" dirty="0" err="1">
                <a:solidFill>
                  <a:schemeClr val="tx1"/>
                </a:solidFill>
                <a:latin typeface="+mn-lt"/>
              </a:rPr>
              <a:t>IIa</a:t>
            </a:r>
            <a:r>
              <a:rPr lang="cs-CZ" altLang="en-US" sz="2000" b="1" dirty="0">
                <a:solidFill>
                  <a:schemeClr val="tx1"/>
                </a:solidFill>
                <a:latin typeface="+mn-lt"/>
              </a:rPr>
              <a:t>, </a:t>
            </a:r>
            <a:r>
              <a:rPr lang="cs-CZ" altLang="en-US" sz="2000" b="1" dirty="0" err="1">
                <a:solidFill>
                  <a:schemeClr val="tx1"/>
                </a:solidFill>
                <a:latin typeface="+mn-lt"/>
              </a:rPr>
              <a:t>IIb</a:t>
            </a:r>
            <a:endParaRPr lang="cs-CZ" altLang="en-US" sz="2000" b="1" dirty="0">
              <a:solidFill>
                <a:schemeClr val="tx1"/>
              </a:solidFill>
              <a:latin typeface="+mn-lt"/>
            </a:endParaRPr>
          </a:p>
          <a:p>
            <a:pPr marL="457200" indent="-457200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sk-SK" altLang="en-US" sz="2000" dirty="0">
                <a:solidFill>
                  <a:schemeClr val="tx1"/>
                </a:solidFill>
                <a:latin typeface="+mn-lt"/>
              </a:rPr>
              <a:t>d</a:t>
            </a:r>
            <a:r>
              <a:rPr lang="en-US" altLang="en-US" sz="2000" dirty="0" err="1">
                <a:solidFill>
                  <a:schemeClr val="tx1"/>
                </a:solidFill>
                <a:latin typeface="+mn-lt"/>
              </a:rPr>
              <a:t>ezinfekc</a:t>
            </a:r>
            <a:r>
              <a:rPr lang="sk-SK" altLang="en-US" sz="2000" dirty="0" err="1">
                <a:solidFill>
                  <a:schemeClr val="tx1"/>
                </a:solidFill>
                <a:latin typeface="+mn-lt"/>
              </a:rPr>
              <a:t>ia</a:t>
            </a:r>
            <a:r>
              <a:rPr lang="sk-SK" altLang="en-US" sz="2000" dirty="0">
                <a:solidFill>
                  <a:schemeClr val="tx1"/>
                </a:solidFill>
                <a:latin typeface="+mn-lt"/>
              </a:rPr>
              <a:t> povrchov nástrojov a povrchov </a:t>
            </a:r>
            <a:r>
              <a:rPr lang="en-US" altLang="en-US" sz="2000" dirty="0" err="1">
                <a:solidFill>
                  <a:schemeClr val="tx1"/>
                </a:solidFill>
                <a:latin typeface="+mn-lt"/>
              </a:rPr>
              <a:t>zdravotn</a:t>
            </a:r>
            <a:r>
              <a:rPr lang="sk-SK" altLang="en-US" sz="2000" dirty="0">
                <a:solidFill>
                  <a:schemeClr val="tx1"/>
                </a:solidFill>
                <a:latin typeface="+mn-lt"/>
              </a:rPr>
              <a:t>í</a:t>
            </a: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ck</a:t>
            </a:r>
            <a:r>
              <a:rPr lang="sk-SK" altLang="en-US" sz="2000" dirty="0">
                <a:solidFill>
                  <a:schemeClr val="tx1"/>
                </a:solidFill>
                <a:latin typeface="+mn-lt"/>
              </a:rPr>
              <a:t>y</a:t>
            </a:r>
            <a:r>
              <a:rPr lang="en-US" altLang="en-US" sz="2000" dirty="0" err="1">
                <a:solidFill>
                  <a:schemeClr val="tx1"/>
                </a:solidFill>
                <a:latin typeface="+mn-lt"/>
              </a:rPr>
              <a:t>ch</a:t>
            </a: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sk-SK" altLang="en-US" sz="2000" dirty="0">
                <a:solidFill>
                  <a:schemeClr val="tx1"/>
                </a:solidFill>
                <a:latin typeface="+mn-lt"/>
              </a:rPr>
              <a:t>prostriedkov</a:t>
            </a:r>
          </a:p>
          <a:p>
            <a:pPr marL="457200" indent="-457200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cs-CZ" altLang="en-US" sz="2000" dirty="0" err="1">
                <a:solidFill>
                  <a:schemeClr val="tx1"/>
                </a:solidFill>
                <a:latin typeface="+mn-lt"/>
              </a:rPr>
              <a:t>prostriedky</a:t>
            </a:r>
            <a:r>
              <a:rPr lang="cs-CZ" alt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en-US" sz="2000" dirty="0" err="1">
                <a:solidFill>
                  <a:schemeClr val="tx1"/>
                </a:solidFill>
                <a:latin typeface="+mn-lt"/>
              </a:rPr>
              <a:t>napomáhajúce</a:t>
            </a:r>
            <a:r>
              <a:rPr lang="cs-CZ" alt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en-US" sz="2000" dirty="0" err="1">
                <a:solidFill>
                  <a:schemeClr val="tx1"/>
                </a:solidFill>
                <a:latin typeface="+mn-lt"/>
              </a:rPr>
              <a:t>pri</a:t>
            </a:r>
            <a:r>
              <a:rPr lang="cs-CZ" alt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en-US" sz="2000" dirty="0" err="1">
                <a:solidFill>
                  <a:schemeClr val="tx1"/>
                </a:solidFill>
                <a:latin typeface="+mn-lt"/>
              </a:rPr>
              <a:t>liečbe</a:t>
            </a:r>
            <a:r>
              <a:rPr lang="cs-CZ" altLang="en-US" sz="2000" dirty="0">
                <a:solidFill>
                  <a:schemeClr val="tx1"/>
                </a:solidFill>
                <a:latin typeface="+mn-lt"/>
              </a:rPr>
              <a:t> rán </a:t>
            </a:r>
            <a:r>
              <a:rPr lang="cs-CZ" altLang="en-US" sz="2000" dirty="0" err="1">
                <a:solidFill>
                  <a:schemeClr val="tx1"/>
                </a:solidFill>
                <a:latin typeface="+mn-lt"/>
              </a:rPr>
              <a:t>ako</a:t>
            </a:r>
            <a:r>
              <a:rPr lang="cs-CZ" altLang="en-US" sz="2000" dirty="0">
                <a:solidFill>
                  <a:schemeClr val="tx1"/>
                </a:solidFill>
                <a:latin typeface="+mn-lt"/>
              </a:rPr>
              <a:t> mechanická </a:t>
            </a:r>
            <a:r>
              <a:rPr lang="cs-CZ" altLang="en-US" sz="2000" dirty="0" err="1">
                <a:solidFill>
                  <a:schemeClr val="tx1"/>
                </a:solidFill>
                <a:latin typeface="+mn-lt"/>
              </a:rPr>
              <a:t>prekážka</a:t>
            </a:r>
            <a:r>
              <a:rPr lang="cs-CZ" altLang="en-US" sz="2000" dirty="0">
                <a:solidFill>
                  <a:schemeClr val="tx1"/>
                </a:solidFill>
                <a:latin typeface="+mn-lt"/>
              </a:rPr>
              <a:t> (kompresy, absorbenty </a:t>
            </a:r>
            <a:r>
              <a:rPr lang="cs-CZ" altLang="en-US" sz="2000" dirty="0" err="1">
                <a:solidFill>
                  <a:schemeClr val="tx1"/>
                </a:solidFill>
                <a:latin typeface="+mn-lt"/>
              </a:rPr>
              <a:t>tr</a:t>
            </a:r>
            <a:r>
              <a:rPr lang="cs-CZ" altLang="en-US" sz="2000" dirty="0">
                <a:solidFill>
                  <a:schemeClr val="tx1"/>
                </a:solidFill>
                <a:latin typeface="+mn-lt"/>
              </a:rPr>
              <a:t>. </a:t>
            </a:r>
            <a:r>
              <a:rPr lang="cs-CZ" altLang="en-US" sz="2000" dirty="0" err="1">
                <a:solidFill>
                  <a:schemeClr val="tx1"/>
                </a:solidFill>
                <a:latin typeface="+mn-lt"/>
              </a:rPr>
              <a:t>IIa</a:t>
            </a:r>
            <a:r>
              <a:rPr lang="cs-CZ" altLang="en-US" sz="2000" dirty="0">
                <a:solidFill>
                  <a:schemeClr val="tx1"/>
                </a:solidFill>
                <a:latin typeface="+mn-lt"/>
              </a:rPr>
              <a:t>), </a:t>
            </a:r>
            <a:r>
              <a:rPr lang="cs-CZ" altLang="en-US" sz="2000" dirty="0" err="1">
                <a:solidFill>
                  <a:schemeClr val="tx1"/>
                </a:solidFill>
                <a:latin typeface="+mn-lt"/>
              </a:rPr>
              <a:t>sekundárny</a:t>
            </a:r>
            <a:r>
              <a:rPr lang="cs-CZ" altLang="en-US" sz="2000" dirty="0">
                <a:solidFill>
                  <a:schemeClr val="tx1"/>
                </a:solidFill>
                <a:latin typeface="+mn-lt"/>
              </a:rPr>
              <a:t> terapeutický</a:t>
            </a: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en-US" sz="2000" dirty="0" err="1">
                <a:solidFill>
                  <a:schemeClr val="tx1"/>
                </a:solidFill>
                <a:latin typeface="+mn-lt"/>
              </a:rPr>
              <a:t>účinok</a:t>
            </a:r>
            <a:r>
              <a:rPr lang="cs-CZ" altLang="en-US" sz="2000" dirty="0">
                <a:solidFill>
                  <a:schemeClr val="tx1"/>
                </a:solidFill>
                <a:latin typeface="+mn-lt"/>
              </a:rPr>
              <a:t> na </a:t>
            </a:r>
            <a:r>
              <a:rPr lang="cs-CZ" altLang="en-US" sz="2000" dirty="0" err="1">
                <a:solidFill>
                  <a:schemeClr val="tx1"/>
                </a:solidFill>
                <a:latin typeface="+mn-lt"/>
              </a:rPr>
              <a:t>rany</a:t>
            </a:r>
            <a:r>
              <a:rPr lang="cs-CZ" altLang="en-US" sz="2000" dirty="0">
                <a:solidFill>
                  <a:schemeClr val="tx1"/>
                </a:solidFill>
                <a:latin typeface="+mn-lt"/>
              </a:rPr>
              <a:t> - vlhké </a:t>
            </a:r>
            <a:r>
              <a:rPr lang="cs-CZ" altLang="en-US" sz="2000" dirty="0" err="1">
                <a:solidFill>
                  <a:schemeClr val="tx1"/>
                </a:solidFill>
                <a:latin typeface="+mn-lt"/>
              </a:rPr>
              <a:t>hojenie</a:t>
            </a:r>
            <a:r>
              <a:rPr lang="cs-CZ" altLang="en-US" sz="2000" dirty="0">
                <a:solidFill>
                  <a:schemeClr val="tx1"/>
                </a:solidFill>
                <a:latin typeface="+mn-lt"/>
              </a:rPr>
              <a:t>, </a:t>
            </a:r>
            <a:r>
              <a:rPr lang="cs-CZ" altLang="en-US" sz="2000" dirty="0" err="1">
                <a:solidFill>
                  <a:schemeClr val="tx1"/>
                </a:solidFill>
                <a:latin typeface="+mn-lt"/>
              </a:rPr>
              <a:t>ako</a:t>
            </a:r>
            <a:r>
              <a:rPr lang="cs-CZ" alt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en-US" sz="2000" dirty="0" err="1">
                <a:solidFill>
                  <a:schemeClr val="tx1"/>
                </a:solidFill>
                <a:latin typeface="+mn-lt"/>
              </a:rPr>
              <a:t>ošetrenie</a:t>
            </a:r>
            <a:r>
              <a:rPr lang="cs-CZ" alt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en-US" sz="2000" dirty="0" err="1">
                <a:solidFill>
                  <a:schemeClr val="tx1"/>
                </a:solidFill>
                <a:latin typeface="+mn-lt"/>
              </a:rPr>
              <a:t>mikroprostredia</a:t>
            </a:r>
            <a:r>
              <a:rPr lang="cs-CZ" alt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en-US" sz="2000" dirty="0" err="1">
                <a:solidFill>
                  <a:schemeClr val="tx1"/>
                </a:solidFill>
                <a:latin typeface="+mn-lt"/>
              </a:rPr>
              <a:t>rany</a:t>
            </a:r>
            <a:r>
              <a:rPr lang="cs-CZ" altLang="en-US" sz="2000" dirty="0">
                <a:solidFill>
                  <a:schemeClr val="tx1"/>
                </a:solidFill>
                <a:latin typeface="+mn-lt"/>
              </a:rPr>
              <a:t> – </a:t>
            </a:r>
            <a:r>
              <a:rPr lang="cs-CZ" altLang="en-US" sz="2000" b="1" dirty="0" err="1">
                <a:solidFill>
                  <a:schemeClr val="tx1"/>
                </a:solidFill>
                <a:latin typeface="+mn-lt"/>
              </a:rPr>
              <a:t>nemôžu</a:t>
            </a:r>
            <a:r>
              <a:rPr lang="cs-CZ" altLang="en-US" sz="2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en-US" sz="2000" b="1" dirty="0" err="1">
                <a:solidFill>
                  <a:schemeClr val="tx1"/>
                </a:solidFill>
                <a:latin typeface="+mn-lt"/>
              </a:rPr>
              <a:t>deklarovať</a:t>
            </a:r>
            <a:r>
              <a:rPr lang="cs-CZ" altLang="en-US" sz="2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en-US" sz="2000" b="1" dirty="0" err="1">
                <a:solidFill>
                  <a:schemeClr val="tx1"/>
                </a:solidFill>
                <a:latin typeface="+mn-lt"/>
              </a:rPr>
              <a:t>žiadny</a:t>
            </a:r>
            <a:r>
              <a:rPr lang="cs-CZ" altLang="en-US" sz="2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en-US" sz="2000" b="1" dirty="0" err="1">
                <a:solidFill>
                  <a:schemeClr val="tx1"/>
                </a:solidFill>
                <a:latin typeface="+mn-lt"/>
              </a:rPr>
              <a:t>dezinfekčný</a:t>
            </a:r>
            <a:r>
              <a:rPr lang="cs-CZ" altLang="en-US" sz="2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en-US" sz="2000" b="1" dirty="0" err="1">
                <a:solidFill>
                  <a:schemeClr val="tx1"/>
                </a:solidFill>
                <a:latin typeface="+mn-lt"/>
              </a:rPr>
              <a:t>účinok</a:t>
            </a:r>
            <a:r>
              <a:rPr lang="cs-CZ" altLang="en-US" sz="2000" b="1" dirty="0">
                <a:solidFill>
                  <a:schemeClr val="tx1"/>
                </a:solidFill>
                <a:latin typeface="+mn-lt"/>
              </a:rPr>
              <a:t>!!!</a:t>
            </a:r>
          </a:p>
          <a:p>
            <a:pPr indent="0">
              <a:lnSpc>
                <a:spcPct val="150000"/>
              </a:lnSpc>
              <a:buNone/>
            </a:pPr>
            <a:r>
              <a:rPr lang="cs-CZ" altLang="en-US" sz="2000" b="1" dirty="0" err="1">
                <a:solidFill>
                  <a:schemeClr val="tx1"/>
                </a:solidFill>
                <a:latin typeface="+mn-lt"/>
              </a:rPr>
              <a:t>Trieda</a:t>
            </a:r>
            <a:r>
              <a:rPr lang="cs-CZ" altLang="en-US" sz="2000" b="1" dirty="0">
                <a:solidFill>
                  <a:schemeClr val="tx1"/>
                </a:solidFill>
                <a:latin typeface="+mn-lt"/>
              </a:rPr>
              <a:t> III </a:t>
            </a:r>
            <a:r>
              <a:rPr lang="cs-CZ" altLang="en-US" sz="2000" dirty="0">
                <a:solidFill>
                  <a:schemeClr val="tx1"/>
                </a:solidFill>
                <a:latin typeface="+mn-lt"/>
              </a:rPr>
              <a:t>– </a:t>
            </a:r>
            <a:r>
              <a:rPr lang="cs-CZ" altLang="en-US" sz="2000" dirty="0" err="1">
                <a:solidFill>
                  <a:schemeClr val="tx1"/>
                </a:solidFill>
                <a:latin typeface="+mn-lt"/>
              </a:rPr>
              <a:t>dezinfekcia</a:t>
            </a:r>
            <a:r>
              <a:rPr lang="cs-CZ" altLang="en-US" sz="2000" dirty="0">
                <a:solidFill>
                  <a:schemeClr val="tx1"/>
                </a:solidFill>
                <a:latin typeface="+mn-lt"/>
              </a:rPr>
              <a:t> rán, ale </a:t>
            </a:r>
            <a:r>
              <a:rPr lang="cs-CZ" altLang="en-US" sz="2000" dirty="0" err="1">
                <a:solidFill>
                  <a:schemeClr val="tx1"/>
                </a:solidFill>
                <a:latin typeface="+mn-lt"/>
              </a:rPr>
              <a:t>iba</a:t>
            </a:r>
            <a:r>
              <a:rPr lang="cs-CZ" alt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en-US" sz="2000" dirty="0" err="1">
                <a:solidFill>
                  <a:schemeClr val="tx1"/>
                </a:solidFill>
                <a:latin typeface="+mn-lt"/>
              </a:rPr>
              <a:t>ako</a:t>
            </a:r>
            <a:r>
              <a:rPr lang="cs-CZ" alt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en-US" sz="2000" b="1" dirty="0" err="1">
                <a:solidFill>
                  <a:schemeClr val="tx1"/>
                </a:solidFill>
                <a:latin typeface="+mn-lt"/>
              </a:rPr>
              <a:t>sekundárny</a:t>
            </a:r>
            <a:r>
              <a:rPr lang="cs-CZ" altLang="en-US" sz="2000" b="1" dirty="0">
                <a:solidFill>
                  <a:schemeClr val="tx1"/>
                </a:solidFill>
                <a:latin typeface="+mn-lt"/>
              </a:rPr>
              <a:t> terapeutický</a:t>
            </a:r>
            <a:r>
              <a:rPr lang="en-US" altLang="en-US" sz="2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en-US" sz="2000" b="1" dirty="0" err="1">
                <a:solidFill>
                  <a:schemeClr val="tx1"/>
                </a:solidFill>
                <a:latin typeface="+mn-lt"/>
              </a:rPr>
              <a:t>účinok</a:t>
            </a:r>
            <a:r>
              <a:rPr lang="cs-CZ" altLang="en-US" sz="2000" b="1" dirty="0">
                <a:solidFill>
                  <a:schemeClr val="tx1"/>
                </a:solidFill>
                <a:latin typeface="+mn-lt"/>
              </a:rPr>
              <a:t> na </a:t>
            </a:r>
            <a:r>
              <a:rPr lang="cs-CZ" altLang="en-US" sz="2000" b="1" dirty="0" err="1">
                <a:solidFill>
                  <a:schemeClr val="tx1"/>
                </a:solidFill>
                <a:latin typeface="+mn-lt"/>
              </a:rPr>
              <a:t>rany</a:t>
            </a:r>
            <a:r>
              <a:rPr lang="cs-CZ" altLang="en-US" sz="2000" dirty="0">
                <a:solidFill>
                  <a:schemeClr val="tx1"/>
                </a:solidFill>
                <a:latin typeface="+mn-lt"/>
              </a:rPr>
              <a:t>, </a:t>
            </a:r>
            <a:r>
              <a:rPr lang="cs-CZ" altLang="en-US" sz="2000" dirty="0" err="1">
                <a:solidFill>
                  <a:schemeClr val="tx1"/>
                </a:solidFill>
                <a:latin typeface="+mn-lt"/>
              </a:rPr>
              <a:t>kože</a:t>
            </a:r>
            <a:r>
              <a:rPr lang="cs-CZ" altLang="en-US" sz="2000" dirty="0">
                <a:solidFill>
                  <a:schemeClr val="tx1"/>
                </a:solidFill>
                <a:latin typeface="+mn-lt"/>
              </a:rPr>
              <a:t>, </a:t>
            </a:r>
            <a:r>
              <a:rPr lang="cs-CZ" altLang="en-US" sz="2000" dirty="0" err="1">
                <a:solidFill>
                  <a:schemeClr val="tx1"/>
                </a:solidFill>
                <a:latin typeface="+mn-lt"/>
              </a:rPr>
              <a:t>mäkkých</a:t>
            </a:r>
            <a:r>
              <a:rPr lang="cs-CZ" alt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en-US" sz="2000" dirty="0" err="1">
                <a:solidFill>
                  <a:schemeClr val="tx1"/>
                </a:solidFill>
                <a:latin typeface="+mn-lt"/>
              </a:rPr>
              <a:t>tkanív</a:t>
            </a:r>
            <a:endParaRPr lang="cs-CZ" altLang="en-US" sz="2000" dirty="0">
              <a:solidFill>
                <a:schemeClr val="tx1"/>
              </a:solidFill>
              <a:latin typeface="+mn-lt"/>
            </a:endParaRPr>
          </a:p>
          <a:p>
            <a:pPr indent="0">
              <a:lnSpc>
                <a:spcPct val="150000"/>
              </a:lnSpc>
              <a:buNone/>
            </a:pPr>
            <a:endParaRPr lang="cs-CZ" altLang="en-US" sz="20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endParaRPr lang="en-US" altLang="en-U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extfeld 3">
            <a:extLst>
              <a:ext uri="{FF2B5EF4-FFF2-40B4-BE49-F238E27FC236}">
                <a16:creationId xmlns:a16="http://schemas.microsoft.com/office/drawing/2014/main" id="{FE28E89B-E4D3-5705-0244-905352BF87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7703" y="495505"/>
            <a:ext cx="6677469" cy="378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/>
              <a:t>Dezinfekčné prostriedky registrované ako ZP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541903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5E85FD-160B-0147-0605-159B98675013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427704" y="989806"/>
            <a:ext cx="10751574" cy="5101278"/>
          </a:xfrm>
        </p:spPr>
        <p:txBody>
          <a:bodyPr/>
          <a:lstStyle/>
          <a:p>
            <a:pPr indent="0">
              <a:lnSpc>
                <a:spcPct val="150000"/>
              </a:lnSpc>
              <a:buNone/>
            </a:pPr>
            <a:r>
              <a:rPr lang="sk-SK" sz="2000" dirty="0">
                <a:solidFill>
                  <a:srgbClr val="000000"/>
                </a:solidFill>
                <a:highlight>
                  <a:srgbClr val="FFFFFF"/>
                </a:highlight>
                <a:latin typeface="Aptos" panose="020B0004020202020204" pitchFamily="34" charset="0"/>
              </a:rPr>
              <a:t>Dezinfekcia intaktnej pokožky, vrátane vlasovej časti (napr. hygiena rúk)</a:t>
            </a:r>
          </a:p>
          <a:p>
            <a:pPr indent="0">
              <a:lnSpc>
                <a:spcPct val="150000"/>
              </a:lnSpc>
              <a:buNone/>
            </a:pPr>
            <a:r>
              <a:rPr lang="sk-SK" sz="2000" dirty="0">
                <a:solidFill>
                  <a:srgbClr val="000000"/>
                </a:solidFill>
                <a:highlight>
                  <a:srgbClr val="FFFFFF"/>
                </a:highlight>
                <a:latin typeface="Aptos" panose="020B0004020202020204" pitchFamily="34" charset="0"/>
              </a:rPr>
              <a:t>Príručka</a:t>
            </a:r>
            <a:r>
              <a:rPr lang="sk-SK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 dokumentu </a:t>
            </a:r>
            <a:r>
              <a:rPr lang="sk-SK" sz="20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Evropské</a:t>
            </a:r>
            <a:r>
              <a:rPr lang="sk-SK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 </a:t>
            </a:r>
            <a:r>
              <a:rPr lang="sk-SK" sz="20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komise</a:t>
            </a:r>
            <a:r>
              <a:rPr lang="sk-SK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 </a:t>
            </a:r>
            <a:r>
              <a:rPr lang="sk-SK" sz="20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MDCG 2022-5 </a:t>
            </a:r>
            <a:r>
              <a:rPr lang="sk-SK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„</a:t>
            </a:r>
            <a:r>
              <a:rPr lang="sk-SK" sz="20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Guidance</a:t>
            </a:r>
            <a:r>
              <a:rPr lang="sk-SK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 on </a:t>
            </a:r>
            <a:r>
              <a:rPr lang="sk-SK" sz="20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borderline</a:t>
            </a:r>
            <a:r>
              <a:rPr lang="sk-SK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 </a:t>
            </a:r>
            <a:r>
              <a:rPr lang="sk-SK" sz="20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between</a:t>
            </a:r>
            <a:r>
              <a:rPr lang="sk-SK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 </a:t>
            </a:r>
            <a:r>
              <a:rPr lang="sk-SK" sz="20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medical</a:t>
            </a:r>
            <a:r>
              <a:rPr lang="sk-SK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 </a:t>
            </a:r>
            <a:r>
              <a:rPr lang="sk-SK" sz="20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devices</a:t>
            </a:r>
            <a:r>
              <a:rPr lang="sk-SK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 and </a:t>
            </a:r>
            <a:r>
              <a:rPr lang="sk-SK" sz="20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medicinal</a:t>
            </a:r>
            <a:r>
              <a:rPr lang="sk-SK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 </a:t>
            </a:r>
            <a:r>
              <a:rPr lang="sk-SK" sz="20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products</a:t>
            </a:r>
            <a:r>
              <a:rPr lang="sk-SK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 </a:t>
            </a:r>
            <a:r>
              <a:rPr lang="sk-SK" sz="20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under</a:t>
            </a:r>
            <a:r>
              <a:rPr lang="sk-SK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 </a:t>
            </a:r>
            <a:r>
              <a:rPr lang="sk-SK" sz="20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Regulation</a:t>
            </a:r>
            <a:r>
              <a:rPr lang="sk-SK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 (EU) 2017/745 on </a:t>
            </a:r>
            <a:r>
              <a:rPr lang="sk-SK" sz="20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medical</a:t>
            </a:r>
            <a:r>
              <a:rPr lang="sk-SK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 </a:t>
            </a:r>
            <a:r>
              <a:rPr lang="sk-SK" sz="20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devices</a:t>
            </a:r>
            <a:r>
              <a:rPr lang="sk-SK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“ </a:t>
            </a:r>
            <a:r>
              <a:rPr lang="sk-SK" sz="20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zmieňuje v bode 1.2.6.3. ako príklad liečivých prípravkov:</a:t>
            </a:r>
            <a:endParaRPr lang="sk-SK" sz="20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 indent="0">
              <a:lnSpc>
                <a:spcPct val="150000"/>
              </a:lnSpc>
              <a:buNone/>
            </a:pPr>
            <a:r>
              <a:rPr lang="sk-SK" sz="20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„</a:t>
            </a:r>
            <a:r>
              <a:rPr lang="sk-SK" sz="2000" b="1" i="1" dirty="0" err="1">
                <a:solidFill>
                  <a:schemeClr val="accent1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Disinfectants</a:t>
            </a:r>
            <a:r>
              <a:rPr lang="sk-SK" sz="2000" b="1" i="1" dirty="0">
                <a:solidFill>
                  <a:schemeClr val="accent1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 </a:t>
            </a:r>
            <a:r>
              <a:rPr lang="sk-SK" sz="2000" b="1" i="1" dirty="0" err="1">
                <a:solidFill>
                  <a:schemeClr val="accent1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for</a:t>
            </a:r>
            <a:r>
              <a:rPr lang="sk-SK" sz="2000" b="1" i="1" dirty="0">
                <a:solidFill>
                  <a:schemeClr val="accent1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 </a:t>
            </a:r>
            <a:r>
              <a:rPr lang="sk-SK" sz="2000" b="1" i="1" dirty="0" err="1">
                <a:solidFill>
                  <a:schemeClr val="accent1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use</a:t>
            </a:r>
            <a:r>
              <a:rPr lang="sk-SK" sz="2000" b="1" i="1" dirty="0">
                <a:solidFill>
                  <a:schemeClr val="accent1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 on </a:t>
            </a:r>
            <a:r>
              <a:rPr lang="sk-SK" sz="2000" b="1" i="1" dirty="0" err="1">
                <a:solidFill>
                  <a:schemeClr val="accent1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non-intact</a:t>
            </a:r>
            <a:r>
              <a:rPr lang="sk-SK" sz="2000" b="1" i="1" dirty="0">
                <a:solidFill>
                  <a:schemeClr val="accent1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 skin or on </a:t>
            </a:r>
            <a:r>
              <a:rPr lang="sk-SK" sz="2000" b="1" i="1" dirty="0" err="1">
                <a:solidFill>
                  <a:schemeClr val="accent1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the</a:t>
            </a:r>
            <a:r>
              <a:rPr lang="sk-SK" sz="2000" b="1" i="1" dirty="0">
                <a:solidFill>
                  <a:schemeClr val="accent1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 </a:t>
            </a:r>
            <a:r>
              <a:rPr lang="sk-SK" sz="2000" b="1" i="1" dirty="0" err="1">
                <a:solidFill>
                  <a:schemeClr val="accent1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patient</a:t>
            </a:r>
            <a:r>
              <a:rPr lang="sk-SK" sz="2000" b="1" i="1" dirty="0">
                <a:solidFill>
                  <a:schemeClr val="accent1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 </a:t>
            </a:r>
            <a:r>
              <a:rPr lang="sk-SK" sz="2000" b="1" i="1" dirty="0" err="1">
                <a:solidFill>
                  <a:schemeClr val="accent1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before</a:t>
            </a:r>
            <a:r>
              <a:rPr lang="sk-SK" sz="2000" b="1" i="1" dirty="0">
                <a:solidFill>
                  <a:schemeClr val="accent1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 a </a:t>
            </a:r>
            <a:r>
              <a:rPr lang="sk-SK" sz="2000" b="1" i="1" dirty="0" err="1">
                <a:solidFill>
                  <a:schemeClr val="accent1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surgical</a:t>
            </a:r>
            <a:r>
              <a:rPr lang="sk-SK" sz="2000" b="1" i="1" dirty="0">
                <a:solidFill>
                  <a:schemeClr val="accent1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 </a:t>
            </a:r>
            <a:r>
              <a:rPr lang="sk-SK" sz="2000" b="1" i="1" dirty="0" err="1">
                <a:solidFill>
                  <a:schemeClr val="accent1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procedure</a:t>
            </a:r>
            <a:r>
              <a:rPr lang="sk-SK" sz="20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“.</a:t>
            </a:r>
            <a:endParaRPr lang="sk-SK" sz="20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 indent="0">
              <a:buNone/>
            </a:pPr>
            <a:r>
              <a:rPr lang="en-US" sz="2000" b="1" i="1" dirty="0">
                <a:solidFill>
                  <a:schemeClr val="accent1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Products for disinfection of damaged skin (e.g. wound disinfection) </a:t>
            </a:r>
            <a:r>
              <a:rPr lang="en-US" sz="2000" b="0" i="1" dirty="0">
                <a:solidFill>
                  <a:schemeClr val="accent1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or disinfection of undamaged skin before a medical treatment of a patient (e.g. pre-operative skin disinfection before surgery and disinfection before injection) and products with a claim of medicinal use </a:t>
            </a:r>
            <a:r>
              <a:rPr lang="en-US" sz="2000" b="1" i="1" dirty="0">
                <a:solidFill>
                  <a:schemeClr val="accent1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are always medicinal products </a:t>
            </a:r>
            <a:r>
              <a:rPr lang="en-US" sz="2000" b="0" i="1" dirty="0">
                <a:solidFill>
                  <a:schemeClr val="accent1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(covered by the Directive 2001/83/EC on medicinal products for human use).„</a:t>
            </a:r>
            <a:endParaRPr lang="sk-SK" sz="2000" b="0" i="1" dirty="0">
              <a:solidFill>
                <a:schemeClr val="accent1"/>
              </a:solidFill>
              <a:effectLst/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 indent="0">
              <a:buNone/>
            </a:pPr>
            <a:r>
              <a:rPr lang="cs-CZ" altLang="en-US" sz="2000" b="1" u="sng" dirty="0" err="1">
                <a:solidFill>
                  <a:srgbClr val="FF0000"/>
                </a:solidFill>
              </a:rPr>
              <a:t>Pri</a:t>
            </a:r>
            <a:r>
              <a:rPr lang="cs-CZ" altLang="en-US" sz="2000" b="1" u="sng" dirty="0">
                <a:solidFill>
                  <a:srgbClr val="FF0000"/>
                </a:solidFill>
              </a:rPr>
              <a:t> použití ZP </a:t>
            </a:r>
            <a:r>
              <a:rPr lang="cs-CZ" altLang="en-US" sz="2000" b="1" u="sng" dirty="0" err="1">
                <a:solidFill>
                  <a:srgbClr val="FF0000"/>
                </a:solidFill>
              </a:rPr>
              <a:t>nesmie</a:t>
            </a:r>
            <a:r>
              <a:rPr lang="cs-CZ" altLang="en-US" sz="2000" b="1" u="sng" dirty="0">
                <a:solidFill>
                  <a:srgbClr val="FF0000"/>
                </a:solidFill>
              </a:rPr>
              <a:t> </a:t>
            </a:r>
            <a:r>
              <a:rPr lang="cs-CZ" altLang="en-US" sz="2000" b="1" u="sng" dirty="0" err="1">
                <a:solidFill>
                  <a:srgbClr val="FF0000"/>
                </a:solidFill>
              </a:rPr>
              <a:t>dôjsť</a:t>
            </a:r>
            <a:r>
              <a:rPr lang="cs-CZ" altLang="en-US" sz="2000" b="1" u="sng" dirty="0">
                <a:solidFill>
                  <a:srgbClr val="FF0000"/>
                </a:solidFill>
              </a:rPr>
              <a:t> ku </a:t>
            </a:r>
            <a:r>
              <a:rPr lang="cs-CZ" altLang="en-US" sz="2000" b="1" u="sng" dirty="0" err="1">
                <a:solidFill>
                  <a:srgbClr val="FF0000"/>
                </a:solidFill>
              </a:rPr>
              <a:t>vstrebávaniu</a:t>
            </a:r>
            <a:r>
              <a:rPr lang="cs-CZ" altLang="en-US" sz="2000" b="1" u="sng" dirty="0">
                <a:solidFill>
                  <a:srgbClr val="FF0000"/>
                </a:solidFill>
              </a:rPr>
              <a:t> do </a:t>
            </a:r>
            <a:r>
              <a:rPr lang="cs-CZ" altLang="en-US" sz="2000" b="1" u="sng" dirty="0" err="1">
                <a:solidFill>
                  <a:srgbClr val="FF0000"/>
                </a:solidFill>
              </a:rPr>
              <a:t>krvného</a:t>
            </a:r>
            <a:r>
              <a:rPr lang="cs-CZ" altLang="en-US" sz="2000" b="1" u="sng" dirty="0">
                <a:solidFill>
                  <a:srgbClr val="FF0000"/>
                </a:solidFill>
              </a:rPr>
              <a:t> </a:t>
            </a:r>
            <a:r>
              <a:rPr lang="cs-CZ" altLang="en-US" sz="2000" b="1" u="sng" dirty="0" err="1">
                <a:solidFill>
                  <a:srgbClr val="FF0000"/>
                </a:solidFill>
              </a:rPr>
              <a:t>obehu</a:t>
            </a:r>
            <a:r>
              <a:rPr lang="cs-CZ" altLang="en-US" sz="2000" b="1" u="sng" dirty="0">
                <a:solidFill>
                  <a:srgbClr val="FF0000"/>
                </a:solidFill>
              </a:rPr>
              <a:t>!</a:t>
            </a:r>
          </a:p>
          <a:p>
            <a:pPr indent="0">
              <a:buNone/>
            </a:pPr>
            <a:r>
              <a:rPr lang="cs-CZ" altLang="en-US" sz="2000" b="1" dirty="0">
                <a:solidFill>
                  <a:srgbClr val="FF0000"/>
                </a:solidFill>
              </a:rPr>
              <a:t>ZP nemá </a:t>
            </a:r>
            <a:r>
              <a:rPr lang="cs-CZ" altLang="en-US" sz="2000" b="1" dirty="0" err="1">
                <a:solidFill>
                  <a:srgbClr val="FF0000"/>
                </a:solidFill>
              </a:rPr>
              <a:t>indikáciu</a:t>
            </a:r>
            <a:r>
              <a:rPr lang="cs-CZ" altLang="en-US" sz="2000" b="1" dirty="0">
                <a:solidFill>
                  <a:srgbClr val="FF0000"/>
                </a:solidFill>
              </a:rPr>
              <a:t> na antiseptické </a:t>
            </a:r>
            <a:r>
              <a:rPr lang="cs-CZ" altLang="en-US" sz="2000" b="1" dirty="0" err="1">
                <a:solidFill>
                  <a:srgbClr val="FF0000"/>
                </a:solidFill>
              </a:rPr>
              <a:t>ošetrenie</a:t>
            </a:r>
            <a:r>
              <a:rPr lang="cs-CZ" altLang="en-US" sz="2000" b="1" dirty="0">
                <a:solidFill>
                  <a:srgbClr val="FF0000"/>
                </a:solidFill>
              </a:rPr>
              <a:t> </a:t>
            </a:r>
            <a:r>
              <a:rPr lang="cs-CZ" altLang="en-US" sz="2000" b="1" dirty="0" err="1">
                <a:solidFill>
                  <a:srgbClr val="FF0000"/>
                </a:solidFill>
              </a:rPr>
              <a:t>slizníc</a:t>
            </a:r>
            <a:r>
              <a:rPr lang="cs-CZ" altLang="en-US" sz="2000" b="1" dirty="0">
                <a:solidFill>
                  <a:srgbClr val="FF0000"/>
                </a:solidFill>
              </a:rPr>
              <a:t>, rán, </a:t>
            </a:r>
            <a:r>
              <a:rPr lang="cs-CZ" altLang="en-US" sz="2000" b="1" dirty="0" err="1">
                <a:solidFill>
                  <a:srgbClr val="FF0000"/>
                </a:solidFill>
              </a:rPr>
              <a:t>dezinfekciu</a:t>
            </a:r>
            <a:r>
              <a:rPr lang="cs-CZ" altLang="en-US" sz="2000" b="1" dirty="0">
                <a:solidFill>
                  <a:srgbClr val="FF0000"/>
                </a:solidFill>
              </a:rPr>
              <a:t> </a:t>
            </a:r>
            <a:r>
              <a:rPr lang="cs-CZ" altLang="en-US" sz="2000" b="1" dirty="0" err="1">
                <a:solidFill>
                  <a:srgbClr val="FF0000"/>
                </a:solidFill>
              </a:rPr>
              <a:t>rúk</a:t>
            </a:r>
            <a:r>
              <a:rPr lang="cs-CZ" altLang="en-US" sz="2000" b="1" dirty="0">
                <a:solidFill>
                  <a:srgbClr val="FF0000"/>
                </a:solidFill>
              </a:rPr>
              <a:t> a </a:t>
            </a:r>
            <a:r>
              <a:rPr lang="cs-CZ" altLang="en-US" sz="2000" b="1" dirty="0" err="1">
                <a:solidFill>
                  <a:srgbClr val="FF0000"/>
                </a:solidFill>
              </a:rPr>
              <a:t>kože</a:t>
            </a:r>
            <a:r>
              <a:rPr lang="cs-CZ" altLang="en-US" sz="2000" b="1" dirty="0">
                <a:solidFill>
                  <a:srgbClr val="FF0000"/>
                </a:solidFill>
              </a:rPr>
              <a:t>, </a:t>
            </a:r>
            <a:r>
              <a:rPr lang="cs-CZ" altLang="en-US" sz="2000" b="1" dirty="0" err="1">
                <a:solidFill>
                  <a:srgbClr val="FF0000"/>
                </a:solidFill>
              </a:rPr>
              <a:t>keď</a:t>
            </a:r>
            <a:r>
              <a:rPr lang="cs-CZ" altLang="en-US" sz="2000" b="1" dirty="0">
                <a:solidFill>
                  <a:srgbClr val="FF0000"/>
                </a:solidFill>
              </a:rPr>
              <a:t> ide o </a:t>
            </a:r>
            <a:r>
              <a:rPr lang="cs-CZ" altLang="en-US" sz="2000" b="1" dirty="0" err="1">
                <a:solidFill>
                  <a:srgbClr val="FF0000"/>
                </a:solidFill>
              </a:rPr>
              <a:t>hlavnú</a:t>
            </a:r>
            <a:r>
              <a:rPr lang="cs-CZ" altLang="en-US" sz="2000" b="1" dirty="0">
                <a:solidFill>
                  <a:srgbClr val="FF0000"/>
                </a:solidFill>
              </a:rPr>
              <a:t> </a:t>
            </a:r>
            <a:r>
              <a:rPr lang="cs-CZ" altLang="en-US" sz="2000" b="1" dirty="0" err="1">
                <a:solidFill>
                  <a:srgbClr val="FF0000"/>
                </a:solidFill>
              </a:rPr>
              <a:t>indikáciu</a:t>
            </a:r>
            <a:r>
              <a:rPr lang="cs-CZ" altLang="en-US" sz="2000" b="1" dirty="0">
                <a:solidFill>
                  <a:srgbClr val="FF0000"/>
                </a:solidFill>
              </a:rPr>
              <a:t> </a:t>
            </a:r>
            <a:r>
              <a:rPr lang="cs-CZ" altLang="en-US" sz="2000" b="1" dirty="0" err="1">
                <a:solidFill>
                  <a:srgbClr val="FF0000"/>
                </a:solidFill>
              </a:rPr>
              <a:t>dezinfekčného</a:t>
            </a:r>
            <a:r>
              <a:rPr lang="cs-CZ" altLang="en-US" sz="2000" b="1" dirty="0">
                <a:solidFill>
                  <a:srgbClr val="FF0000"/>
                </a:solidFill>
              </a:rPr>
              <a:t> </a:t>
            </a:r>
            <a:r>
              <a:rPr lang="cs-CZ" altLang="en-US" sz="2000" b="1" dirty="0" err="1">
                <a:solidFill>
                  <a:srgbClr val="FF0000"/>
                </a:solidFill>
              </a:rPr>
              <a:t>prípravku</a:t>
            </a:r>
            <a:r>
              <a:rPr lang="cs-CZ" altLang="en-US" sz="2000" b="1" dirty="0">
                <a:solidFill>
                  <a:srgbClr val="FF0000"/>
                </a:solidFill>
              </a:rPr>
              <a:t>.</a:t>
            </a:r>
            <a:endParaRPr lang="cs-CZ" altLang="en-US" sz="2000" dirty="0"/>
          </a:p>
          <a:p>
            <a:pPr indent="0">
              <a:lnSpc>
                <a:spcPct val="150000"/>
              </a:lnSpc>
              <a:buNone/>
            </a:pPr>
            <a:endParaRPr lang="en-US" altLang="en-U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extfeld 3">
            <a:extLst>
              <a:ext uri="{FF2B5EF4-FFF2-40B4-BE49-F238E27FC236}">
                <a16:creationId xmlns:a16="http://schemas.microsoft.com/office/drawing/2014/main" id="{FE28E89B-E4D3-5705-0244-905352BF87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7703" y="495505"/>
            <a:ext cx="5984972" cy="378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/>
              <a:t>Čo nie je schválenou indikáciou pre ZP?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279268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58"/>
          <p:cNvSpPr txBox="1">
            <a:spLocks noGrp="1"/>
          </p:cNvSpPr>
          <p:nvPr>
            <p:ph type="title"/>
          </p:nvPr>
        </p:nvSpPr>
        <p:spPr>
          <a:xfrm>
            <a:off x="512026" y="245161"/>
            <a:ext cx="9302304" cy="75837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18773" tIns="118773" rIns="118773" bIns="118773" rtlCol="0" anchor="t" anchorCtr="0">
            <a:noAutofit/>
          </a:bodyPr>
          <a:lstStyle/>
          <a:p>
            <a:r>
              <a:rPr lang="cs-CZ" b="1" i="0" dirty="0" err="1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Dezinfekčné</a:t>
            </a:r>
            <a:r>
              <a:rPr lang="cs-CZ" b="1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b="1" dirty="0" err="1">
                <a:solidFill>
                  <a:srgbClr val="0070C0"/>
                </a:solidFill>
                <a:latin typeface="Roboto" panose="02000000000000000000" pitchFamily="2" charset="0"/>
              </a:rPr>
              <a:t>prostriedk</a:t>
            </a:r>
            <a:r>
              <a:rPr lang="cs-CZ" b="1" i="0" dirty="0" err="1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y</a:t>
            </a:r>
            <a:r>
              <a:rPr lang="cs-CZ" b="1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 na plochy a povrchy</a:t>
            </a:r>
            <a:endParaRPr b="1" dirty="0">
              <a:solidFill>
                <a:srgbClr val="0070C0"/>
              </a:solidFill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BAAE9B8-71D4-4417-9C0A-E7063A6EBC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87CA66-E764-A950-C5AC-0482E5AEDA6B}"/>
              </a:ext>
            </a:extLst>
          </p:cNvPr>
          <p:cNvSpPr txBox="1"/>
          <p:nvPr/>
        </p:nvSpPr>
        <p:spPr>
          <a:xfrm>
            <a:off x="619645" y="1189694"/>
            <a:ext cx="5126019" cy="45211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sk-SK" sz="2338" b="1" dirty="0">
                <a:solidFill>
                  <a:srgbClr val="C00000"/>
                </a:solidFill>
              </a:rPr>
              <a:t>V rámci EU je povinný registračný status</a:t>
            </a:r>
            <a:endParaRPr lang="cs-CZ" sz="2338" b="1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F2069A-E443-E06D-9FAE-C768CA615EF0}"/>
              </a:ext>
            </a:extLst>
          </p:cNvPr>
          <p:cNvSpPr txBox="1"/>
          <p:nvPr/>
        </p:nvSpPr>
        <p:spPr>
          <a:xfrm>
            <a:off x="512027" y="3680451"/>
            <a:ext cx="10847518" cy="111203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sk-SK" sz="2728" b="1" dirty="0"/>
              <a:t>ZP </a:t>
            </a:r>
            <a:r>
              <a:rPr lang="sk-SK" sz="2728" b="1" dirty="0" err="1"/>
              <a:t>tr.II</a:t>
            </a:r>
            <a:r>
              <a:rPr lang="sk-SK" sz="2728" b="1" dirty="0"/>
              <a:t> – </a:t>
            </a:r>
            <a:r>
              <a:rPr lang="sk-SK" sz="1949" b="1" dirty="0"/>
              <a:t>cielená dezinfekcia povrchov zdravotníckych povrchov</a:t>
            </a:r>
          </a:p>
          <a:p>
            <a:r>
              <a:rPr lang="sk-SK" sz="1949" dirty="0"/>
              <a:t>Aktívne substancie nemusia byť schválené ECHA (cieľom je ochrana pacienta, personálu a zdravotníckej pomôcky)</a:t>
            </a:r>
            <a:endParaRPr lang="cs-CZ" sz="2728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65D19F-0DB3-241E-6210-6A445CBEEF7C}"/>
              </a:ext>
            </a:extLst>
          </p:cNvPr>
          <p:cNvSpPr txBox="1"/>
          <p:nvPr/>
        </p:nvSpPr>
        <p:spPr>
          <a:xfrm>
            <a:off x="512027" y="2268461"/>
            <a:ext cx="10847518" cy="141199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sk-SK" sz="2728" b="1" dirty="0"/>
              <a:t>Biocidy – </a:t>
            </a:r>
            <a:r>
              <a:rPr lang="sk-SK" sz="1949" b="1" dirty="0"/>
              <a:t>dezinfekcia neporušenej pokožky, vlasov, povrchov a plôch, vrátane kontaktných plôch, </a:t>
            </a:r>
          </a:p>
          <a:p>
            <a:r>
              <a:rPr lang="sk-SK" sz="1949" b="1" dirty="0"/>
              <a:t>aj v zóne pacienta, textilu</a:t>
            </a:r>
          </a:p>
          <a:p>
            <a:r>
              <a:rPr lang="sk-SK" sz="1949" dirty="0"/>
              <a:t>Aktívne substancie musia byť schválené ECHA (cieľom je ochrana pacienta, personálu ale aj životného prostredia). </a:t>
            </a:r>
            <a:endParaRPr lang="cs-CZ" sz="2728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F207BF-5F27-EB09-8EC5-63AD84045C81}"/>
              </a:ext>
            </a:extLst>
          </p:cNvPr>
          <p:cNvSpPr txBox="1"/>
          <p:nvPr/>
        </p:nvSpPr>
        <p:spPr>
          <a:xfrm>
            <a:off x="619645" y="1884240"/>
            <a:ext cx="5931432" cy="452111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sk-SK" sz="2338" dirty="0">
                <a:latin typeface="Abadi" panose="020B0604020104020204" pitchFamily="34" charset="0"/>
              </a:rPr>
              <a:t>Závisí od účelu použitia prípravku - indikácie</a:t>
            </a:r>
            <a:endParaRPr lang="cs-CZ" sz="2338" dirty="0">
              <a:latin typeface="Abadi" panose="020B06040201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EF1DDE-327D-0ABA-7F8F-220926CA3A03}"/>
              </a:ext>
            </a:extLst>
          </p:cNvPr>
          <p:cNvSpPr txBox="1"/>
          <p:nvPr/>
        </p:nvSpPr>
        <p:spPr>
          <a:xfrm>
            <a:off x="515872" y="4813835"/>
            <a:ext cx="10847518" cy="104958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sk-SK" sz="2338" b="1" dirty="0">
                <a:solidFill>
                  <a:srgbClr val="C00000"/>
                </a:solidFill>
              </a:rPr>
              <a:t>Ideálne dual-use registrácia produktu</a:t>
            </a:r>
          </a:p>
          <a:p>
            <a:r>
              <a:rPr lang="sk-SK" sz="1949" dirty="0"/>
              <a:t>zabezpečená je ochrana pacienta, personálu, zdravotníckej pomôcky aj životného prostredia pred negatívnym pôsobením aktívnych substancií</a:t>
            </a:r>
            <a:endParaRPr lang="cs-CZ" sz="1949" dirty="0"/>
          </a:p>
        </p:txBody>
      </p:sp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EC501AB1-B212-F203-917B-C4D3C5A39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631" y="561928"/>
            <a:ext cx="9000000" cy="900000"/>
          </a:xfrm>
        </p:spPr>
        <p:txBody>
          <a:bodyPr/>
          <a:lstStyle/>
          <a:p>
            <a:r>
              <a:rPr lang="sk-SK" dirty="0"/>
              <a:t>Požiadavky na preukázanie mikrobiologickej účinnosti </a:t>
            </a:r>
            <a:endParaRPr lang="de-DE" dirty="0"/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07CAAE4E-C9E5-17D8-64ED-3B8A05BA16E1}"/>
              </a:ext>
            </a:extLst>
          </p:cNvPr>
          <p:cNvGrpSpPr/>
          <p:nvPr/>
        </p:nvGrpSpPr>
        <p:grpSpPr>
          <a:xfrm>
            <a:off x="1857700" y="1953853"/>
            <a:ext cx="7641310" cy="2514273"/>
            <a:chOff x="1477872" y="1799109"/>
            <a:chExt cx="7641310" cy="2514273"/>
          </a:xfrm>
        </p:grpSpPr>
        <p:sp>
          <p:nvSpPr>
            <p:cNvPr id="18" name="Rechteck: abgerundete Ecken 17">
              <a:extLst>
                <a:ext uri="{FF2B5EF4-FFF2-40B4-BE49-F238E27FC236}">
                  <a16:creationId xmlns:a16="http://schemas.microsoft.com/office/drawing/2014/main" id="{A15A009D-025B-F245-2ED0-9DFA7FD585A1}"/>
                </a:ext>
              </a:extLst>
            </p:cNvPr>
            <p:cNvSpPr/>
            <p:nvPr/>
          </p:nvSpPr>
          <p:spPr>
            <a:xfrm>
              <a:off x="1477872" y="1819564"/>
              <a:ext cx="3789453" cy="249381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2" name="Skupina 1">
              <a:extLst>
                <a:ext uri="{FF2B5EF4-FFF2-40B4-BE49-F238E27FC236}">
                  <a16:creationId xmlns:a16="http://schemas.microsoft.com/office/drawing/2014/main" id="{DF8B1CDC-D8F9-DA83-D5B5-9B8694F77B2A}"/>
                </a:ext>
              </a:extLst>
            </p:cNvPr>
            <p:cNvGrpSpPr/>
            <p:nvPr/>
          </p:nvGrpSpPr>
          <p:grpSpPr>
            <a:xfrm>
              <a:off x="1800665" y="1799109"/>
              <a:ext cx="7318517" cy="2493818"/>
              <a:chOff x="756276" y="1799109"/>
              <a:chExt cx="7110881" cy="2493818"/>
            </a:xfrm>
          </p:grpSpPr>
          <p:sp>
            <p:nvSpPr>
              <p:cNvPr id="19" name="Rechteck: abgerundete Ecken 18">
                <a:extLst>
                  <a:ext uri="{FF2B5EF4-FFF2-40B4-BE49-F238E27FC236}">
                    <a16:creationId xmlns:a16="http://schemas.microsoft.com/office/drawing/2014/main" id="{3B1F6355-CC5B-DEC7-43AE-8B09A8120A52}"/>
                  </a:ext>
                </a:extLst>
              </p:cNvPr>
              <p:cNvSpPr/>
              <p:nvPr/>
            </p:nvSpPr>
            <p:spPr>
              <a:xfrm>
                <a:off x="4077704" y="1799109"/>
                <a:ext cx="3789453" cy="2493818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96D251AF-FEC6-842A-BEA7-8A6EAB419FE3}"/>
                  </a:ext>
                </a:extLst>
              </p:cNvPr>
              <p:cNvSpPr txBox="1"/>
              <p:nvPr/>
            </p:nvSpPr>
            <p:spPr>
              <a:xfrm>
                <a:off x="756276" y="2004291"/>
                <a:ext cx="332142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k-SK" sz="3600" b="1" dirty="0"/>
                  <a:t>Zdravotnícke prostriedky</a:t>
                </a:r>
                <a:endParaRPr lang="de-DE" sz="3600" b="1" dirty="0"/>
              </a:p>
            </p:txBody>
          </p:sp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18DB43F0-6026-5746-F9D3-B1EA9291F72A}"/>
                  </a:ext>
                </a:extLst>
              </p:cNvPr>
              <p:cNvSpPr txBox="1"/>
              <p:nvPr/>
            </p:nvSpPr>
            <p:spPr>
              <a:xfrm>
                <a:off x="4940358" y="1981994"/>
                <a:ext cx="172760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3600" b="1" dirty="0" err="1"/>
                  <a:t>Biocides</a:t>
                </a:r>
                <a:endParaRPr lang="de-DE" sz="3600" b="1" dirty="0"/>
              </a:p>
            </p:txBody>
          </p:sp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ABB32AC2-FD28-46F0-EB65-21848138AE03}"/>
                  </a:ext>
                </a:extLst>
              </p:cNvPr>
              <p:cNvSpPr txBox="1"/>
              <p:nvPr/>
            </p:nvSpPr>
            <p:spPr>
              <a:xfrm>
                <a:off x="1393255" y="3466613"/>
                <a:ext cx="17338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3200" dirty="0"/>
                  <a:t>EN 14885</a:t>
                </a:r>
                <a:endParaRPr lang="sk-SK" sz="3200" dirty="0"/>
              </a:p>
            </p:txBody>
          </p:sp>
          <p:sp>
            <p:nvSpPr>
              <p:cNvPr id="3" name="Textfeld 7">
                <a:extLst>
                  <a:ext uri="{FF2B5EF4-FFF2-40B4-BE49-F238E27FC236}">
                    <a16:creationId xmlns:a16="http://schemas.microsoft.com/office/drawing/2014/main" id="{AD27A580-7342-2975-B224-FCA5A1A81BAA}"/>
                  </a:ext>
                </a:extLst>
              </p:cNvPr>
              <p:cNvSpPr txBox="1"/>
              <p:nvPr/>
            </p:nvSpPr>
            <p:spPr>
              <a:xfrm>
                <a:off x="4940358" y="3460087"/>
                <a:ext cx="17338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3200" dirty="0"/>
                  <a:t>EN 14885</a:t>
                </a:r>
              </a:p>
            </p:txBody>
          </p:sp>
        </p:grpSp>
      </p:grpSp>
      <p:sp>
        <p:nvSpPr>
          <p:cNvPr id="21" name="BlokTextu 20">
            <a:extLst>
              <a:ext uri="{FF2B5EF4-FFF2-40B4-BE49-F238E27FC236}">
                <a16:creationId xmlns:a16="http://schemas.microsoft.com/office/drawing/2014/main" id="{9B11AAE4-D3A8-9C10-08A7-326731372BEE}"/>
              </a:ext>
            </a:extLst>
          </p:cNvPr>
          <p:cNvSpPr txBox="1"/>
          <p:nvPr/>
        </p:nvSpPr>
        <p:spPr>
          <a:xfrm>
            <a:off x="2630658" y="4886685"/>
            <a:ext cx="642893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3200" dirty="0"/>
              <a:t>Aktualizovaná verzia - platná na CZ od 1.4.2023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953518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0153" y="331810"/>
            <a:ext cx="4308588" cy="574796"/>
          </a:xfrm>
        </p:spPr>
        <p:txBody>
          <a:bodyPr/>
          <a:lstStyle/>
          <a:p>
            <a:r>
              <a:rPr lang="sk-SK" sz="2800" b="1" dirty="0">
                <a:solidFill>
                  <a:schemeClr val="accent1"/>
                </a:solidFill>
                <a:latin typeface="+mn-lt"/>
              </a:rPr>
              <a:t>Fázy testovania</a:t>
            </a:r>
            <a:endParaRPr lang="en-US" sz="28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624" y="1096717"/>
            <a:ext cx="11000936" cy="5099550"/>
          </a:xfrm>
        </p:spPr>
        <p:txBody>
          <a:bodyPr/>
          <a:lstStyle/>
          <a:p>
            <a:pPr marL="0" indent="0">
              <a:buNone/>
            </a:pPr>
            <a:r>
              <a:rPr lang="sk-SK" sz="1800" b="1" dirty="0"/>
              <a:t>Fáza 1 </a:t>
            </a:r>
            <a:r>
              <a:rPr lang="sk-SK" sz="1800" dirty="0"/>
              <a:t>– kvantitativny suspenzný test výrobcu pre produkt vo vývoji, </a:t>
            </a:r>
            <a:r>
              <a:rPr lang="sk-SK" sz="1800" dirty="0">
                <a:solidFill>
                  <a:srgbClr val="FF0000"/>
                </a:solidFill>
              </a:rPr>
              <a:t>výsledky nemôžu byť použité na potvrdenie účinnosti pre prax</a:t>
            </a:r>
          </a:p>
          <a:p>
            <a:pPr marL="0" indent="0">
              <a:buNone/>
            </a:pPr>
            <a:r>
              <a:rPr lang="sk-SK" sz="1800" b="1" dirty="0"/>
              <a:t>Fáza 2 – krok 1</a:t>
            </a:r>
          </a:p>
          <a:p>
            <a:pPr marL="0" indent="0">
              <a:buNone/>
            </a:pPr>
            <a:r>
              <a:rPr lang="sk-SK" sz="1800" b="1" dirty="0">
                <a:solidFill>
                  <a:srgbClr val="FF0000"/>
                </a:solidFill>
              </a:rPr>
              <a:t>Kvantitatívne suspenzné testy </a:t>
            </a:r>
            <a:r>
              <a:rPr lang="sk-SK" sz="1800" dirty="0"/>
              <a:t>pre potvrdenie baktericídnej, levurocídnej, fungicídnej, mykobaktericídnej, sporicídnej, virucídnej účinnosti za simulovaných praktických podmienkach</a:t>
            </a:r>
          </a:p>
          <a:p>
            <a:pPr marL="0" indent="0">
              <a:buNone/>
            </a:pPr>
            <a:r>
              <a:rPr lang="sk-SK" sz="1800" dirty="0"/>
              <a:t>Testy poskytujú </a:t>
            </a:r>
            <a:r>
              <a:rPr lang="sk-SK" sz="1800" dirty="0">
                <a:solidFill>
                  <a:srgbClr val="FF0000"/>
                </a:solidFill>
              </a:rPr>
              <a:t>dôkaz aktivity produktu o irreverzibilnej inaktivácii mikroorganizmov </a:t>
            </a:r>
            <a:r>
              <a:rPr lang="sk-SK" sz="1800" dirty="0"/>
              <a:t>v suspenzii.</a:t>
            </a:r>
          </a:p>
          <a:p>
            <a:endParaRPr lang="sk-SK" sz="2000" b="1" dirty="0"/>
          </a:p>
          <a:p>
            <a:pPr marL="0" indent="0">
              <a:buNone/>
            </a:pPr>
            <a:r>
              <a:rPr lang="sk-SK" sz="1800" b="1" dirty="0"/>
              <a:t>Fáza 2 – krok 2</a:t>
            </a:r>
          </a:p>
          <a:p>
            <a:pPr marL="0" indent="0">
              <a:buNone/>
            </a:pPr>
            <a:r>
              <a:rPr lang="sk-SK" sz="1800" b="1" dirty="0">
                <a:solidFill>
                  <a:srgbClr val="FF0000"/>
                </a:solidFill>
              </a:rPr>
              <a:t>Kvantitatívne laboratórne </a:t>
            </a:r>
            <a:r>
              <a:rPr lang="sk-SK" sz="1800" b="1" dirty="0" err="1">
                <a:solidFill>
                  <a:srgbClr val="FF0000"/>
                </a:solidFill>
              </a:rPr>
              <a:t>nosičové</a:t>
            </a:r>
            <a:r>
              <a:rPr lang="sk-SK" sz="1800" b="1" dirty="0">
                <a:solidFill>
                  <a:srgbClr val="FF0000"/>
                </a:solidFill>
              </a:rPr>
              <a:t> testy </a:t>
            </a:r>
            <a:r>
              <a:rPr lang="sk-SK" sz="1800" dirty="0"/>
              <a:t>pre potvrdenie baktericídnej, levurocídnej, fungicídnej, mykobaktericídnej, sporicídnej, virucídnej účinnosti, keď sú aplikované na povrch alebo koža v simulovaných praktických podmienkach (plochy, inštrumenty, handrub, handwash)</a:t>
            </a:r>
          </a:p>
          <a:p>
            <a:pPr marL="0" indent="0">
              <a:buNone/>
            </a:pPr>
            <a:r>
              <a:rPr lang="sk-SK" sz="1800" dirty="0"/>
              <a:t>Testy poskytujú </a:t>
            </a:r>
            <a:r>
              <a:rPr lang="sk-SK" sz="1800" dirty="0">
                <a:solidFill>
                  <a:srgbClr val="FF0000"/>
                </a:solidFill>
              </a:rPr>
              <a:t>dôkaz o aktivite produktu na vysušené mikroorganizmy na neživom povrchu, resp. na živom tkanive, </a:t>
            </a:r>
            <a:r>
              <a:rPr lang="sk-SK" sz="1800" dirty="0"/>
              <a:t>alebo </a:t>
            </a:r>
            <a:r>
              <a:rPr lang="sk-SK" sz="1800" dirty="0">
                <a:solidFill>
                  <a:srgbClr val="FF0000"/>
                </a:solidFill>
              </a:rPr>
              <a:t>na nevysušených mikroorganizmoch na živom tkanive</a:t>
            </a:r>
            <a:r>
              <a:rPr lang="sk-SK" sz="1800" dirty="0"/>
              <a:t>.</a:t>
            </a:r>
          </a:p>
          <a:p>
            <a:pPr marL="0" indent="0">
              <a:buNone/>
            </a:pPr>
            <a:r>
              <a:rPr lang="sk-SK" sz="2000" dirty="0">
                <a:highlight>
                  <a:srgbClr val="FFFF00"/>
                </a:highlight>
              </a:rPr>
              <a:t>Testy vo </a:t>
            </a:r>
            <a:r>
              <a:rPr lang="sk-SK" sz="2000" b="1" dirty="0">
                <a:highlight>
                  <a:srgbClr val="FFFF00"/>
                </a:highlight>
              </a:rPr>
              <a:t>F2S1 </a:t>
            </a:r>
            <a:r>
              <a:rPr lang="sk-SK" sz="2000" dirty="0">
                <a:highlight>
                  <a:srgbClr val="FFFF00"/>
                </a:highlight>
              </a:rPr>
              <a:t>a</a:t>
            </a:r>
            <a:r>
              <a:rPr lang="sk-SK" sz="2000" b="1" dirty="0">
                <a:highlight>
                  <a:srgbClr val="FFFF00"/>
                </a:highlight>
              </a:rPr>
              <a:t> F2S2 sú </a:t>
            </a:r>
            <a:r>
              <a:rPr lang="sk-SK" sz="2000" dirty="0">
                <a:highlight>
                  <a:srgbClr val="FFFF00"/>
                </a:highlight>
              </a:rPr>
              <a:t>všeobecne </a:t>
            </a:r>
            <a:r>
              <a:rPr lang="sk-SK" sz="2000" b="1" dirty="0">
                <a:highlight>
                  <a:srgbClr val="FFFF00"/>
                </a:highlight>
              </a:rPr>
              <a:t>potrebné </a:t>
            </a:r>
            <a:r>
              <a:rPr lang="sk-SK" sz="2000" dirty="0">
                <a:highlight>
                  <a:srgbClr val="FFFF00"/>
                </a:highlight>
              </a:rPr>
              <a:t>v kombinácii </a:t>
            </a:r>
            <a:r>
              <a:rPr lang="sk-SK" sz="2000" b="1" dirty="0">
                <a:highlight>
                  <a:srgbClr val="FFFF00"/>
                </a:highlight>
              </a:rPr>
              <a:t>pre dôkaz tvrdenia o aktivite (účinnosti) produktu</a:t>
            </a:r>
            <a:r>
              <a:rPr lang="sk-SK" sz="2000" dirty="0">
                <a:highlight>
                  <a:srgbClr val="FFFF00"/>
                </a:highlight>
              </a:rPr>
              <a:t>.</a:t>
            </a:r>
            <a:endParaRPr lang="en-US" sz="20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13229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8B99DBBA-69D9-493A-AF7D-F0DDD0EDBF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7446" y="265589"/>
            <a:ext cx="9025913" cy="431096"/>
          </a:xfrm>
        </p:spPr>
        <p:txBody>
          <a:bodyPr/>
          <a:lstStyle/>
          <a:p>
            <a:r>
              <a:rPr lang="sk-SK" altLang="en-US" sz="3200" b="1" dirty="0">
                <a:solidFill>
                  <a:srgbClr val="007CC3"/>
                </a:solidFill>
              </a:rPr>
              <a:t>EN 14885 (2023) – normy pre zdravotníctvo</a:t>
            </a:r>
            <a:endParaRPr lang="en-US" altLang="en-US" sz="3200" b="1" dirty="0">
              <a:solidFill>
                <a:srgbClr val="007CC3"/>
              </a:solidFill>
            </a:endParaRP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44548F69-4697-4D11-9F44-85617CDEAB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735508" y="1592568"/>
            <a:ext cx="6139857" cy="2683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405" tIns="34204" rIns="68405" bIns="34204" numCol="1" anchor="t" anchorCtr="0" compatLnSpc="1">
            <a:prstTxWarp prst="textNoShape">
              <a:avLst/>
            </a:prstTxWarp>
          </a:bodyPr>
          <a:lstStyle/>
          <a:p>
            <a:r>
              <a:rPr lang="sk-SK" altLang="en-US" sz="1496">
                <a:solidFill>
                  <a:schemeClr val="bg1"/>
                </a:solidFill>
              </a:rPr>
              <a:t>Normy pre použitie v humánnej medicíne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A4C8300-063C-4271-8EE2-8AC0D90F3F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500492"/>
              </p:ext>
            </p:extLst>
          </p:nvPr>
        </p:nvGraphicFramePr>
        <p:xfrm>
          <a:off x="926758" y="739386"/>
          <a:ext cx="10025745" cy="5376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87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5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23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03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53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73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74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47402">
                  <a:extLst>
                    <a:ext uri="{9D8B030D-6E8A-4147-A177-3AD203B41FA5}">
                      <a16:colId xmlns:a16="http://schemas.microsoft.com/office/drawing/2014/main" val="3984691086"/>
                    </a:ext>
                  </a:extLst>
                </a:gridCol>
                <a:gridCol w="9913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91368">
                  <a:extLst>
                    <a:ext uri="{9D8B030D-6E8A-4147-A177-3AD203B41FA5}">
                      <a16:colId xmlns:a16="http://schemas.microsoft.com/office/drawing/2014/main" val="4233178091"/>
                    </a:ext>
                  </a:extLst>
                </a:gridCol>
              </a:tblGrid>
              <a:tr h="521979">
                <a:tc rowSpan="2"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solidFill>
                            <a:sysClr val="windowText" lastClr="000000"/>
                          </a:solidFill>
                        </a:rPr>
                        <a:t>účinnosť</a:t>
                      </a:r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solidFill>
                            <a:sysClr val="windowText" lastClr="000000"/>
                          </a:solidFill>
                        </a:rPr>
                        <a:t>fáza</a:t>
                      </a:r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solidFill>
                            <a:sysClr val="windowText" lastClr="000000"/>
                          </a:solidFill>
                        </a:rPr>
                        <a:t>HDR</a:t>
                      </a:r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solidFill>
                            <a:sysClr val="windowText" lastClr="000000"/>
                          </a:solidFill>
                        </a:rPr>
                        <a:t>HMR</a:t>
                      </a:r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solidFill>
                            <a:sysClr val="windowText" lastClr="000000"/>
                          </a:solidFill>
                        </a:rPr>
                        <a:t>CHDR</a:t>
                      </a:r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solidFill>
                            <a:sysClr val="windowText" lastClr="000000"/>
                          </a:solidFill>
                        </a:rPr>
                        <a:t>Plochy, mech.pôsobenie</a:t>
                      </a:r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solidFill>
                            <a:sysClr val="windowText" lastClr="000000"/>
                          </a:solidFill>
                        </a:rPr>
                        <a:t>plochy</a:t>
                      </a:r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solidFill>
                            <a:sysClr val="windowText" lastClr="000000"/>
                          </a:solidFill>
                        </a:rPr>
                        <a:t>nástroje</a:t>
                      </a:r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solidFill>
                            <a:sysClr val="windowText" lastClr="000000"/>
                          </a:solidFill>
                        </a:rPr>
                        <a:t>textil</a:t>
                      </a:r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1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solidFill>
                            <a:sysClr val="windowText" lastClr="000000"/>
                          </a:solidFill>
                        </a:rPr>
                        <a:t>bez</a:t>
                      </a:r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401" marR="68401" marT="34210" marB="342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solidFill>
                            <a:sysClr val="windowText" lastClr="000000"/>
                          </a:solidFill>
                        </a:rPr>
                        <a:t>s </a:t>
                      </a:r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401" marR="68401" marT="34210" marB="342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err="1">
                          <a:solidFill>
                            <a:sysClr val="windowText" lastClr="000000"/>
                          </a:solidFill>
                        </a:rPr>
                        <a:t>aerosol</a:t>
                      </a:r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401" marR="68401" marT="34210" marB="342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184">
                <a:tc rowSpan="2">
                  <a:txBody>
                    <a:bodyPr/>
                    <a:lstStyle/>
                    <a:p>
                      <a:pPr algn="ctr"/>
                      <a:r>
                        <a:rPr lang="sk-SK" sz="1400" dirty="0">
                          <a:solidFill>
                            <a:sysClr val="windowText" lastClr="000000"/>
                          </a:solidFill>
                        </a:rPr>
                        <a:t>A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>
                          <a:solidFill>
                            <a:sysClr val="windowText" lastClr="000000"/>
                          </a:solidFill>
                        </a:rPr>
                        <a:t>F2S1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401" marR="68401" marT="34210" marB="342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solidFill>
                            <a:schemeClr val="tx1"/>
                          </a:solidFill>
                        </a:rPr>
                        <a:t>EN13727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solidFill>
                            <a:schemeClr val="tx1"/>
                          </a:solidFill>
                        </a:rPr>
                        <a:t>EN13727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solidFill>
                            <a:schemeClr val="tx1"/>
                          </a:solidFill>
                        </a:rPr>
                        <a:t>EN13727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solidFill>
                            <a:schemeClr val="tx1"/>
                          </a:solidFill>
                        </a:rPr>
                        <a:t>EN13727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solidFill>
                            <a:schemeClr val="tx1"/>
                          </a:solidFill>
                        </a:rPr>
                        <a:t>EN13727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solidFill>
                            <a:schemeClr val="tx1"/>
                          </a:solidFill>
                        </a:rPr>
                        <a:t>EN13727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184"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>
                          <a:solidFill>
                            <a:sysClr val="windowText" lastClr="000000"/>
                          </a:solidFill>
                        </a:rPr>
                        <a:t>F2S2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401" marR="68401" marT="34210" marB="342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solidFill>
                            <a:sysClr val="windowText" lastClr="000000"/>
                          </a:solidFill>
                        </a:rPr>
                        <a:t>EN1500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solidFill>
                            <a:sysClr val="windowText" lastClr="000000"/>
                          </a:solidFill>
                        </a:rPr>
                        <a:t>EN1499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solidFill>
                            <a:schemeClr val="tx1"/>
                          </a:solidFill>
                        </a:rPr>
                        <a:t>EN12791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1" dirty="0">
                          <a:solidFill>
                            <a:srgbClr val="FF0000"/>
                          </a:solidFill>
                          <a:effectLst/>
                        </a:rPr>
                        <a:t>EN17387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solidFill>
                            <a:schemeClr val="tx1"/>
                          </a:solidFill>
                        </a:rPr>
                        <a:t>EN16615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solidFill>
                            <a:srgbClr val="FF0000"/>
                          </a:solidFill>
                        </a:rPr>
                        <a:t>EN17272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solidFill>
                            <a:sysClr val="windowText" lastClr="000000"/>
                          </a:solidFill>
                        </a:rPr>
                        <a:t>EN14561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solidFill>
                            <a:srgbClr val="FF0000"/>
                          </a:solidFill>
                        </a:rPr>
                        <a:t>EN16616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184">
                <a:tc rowSpan="2">
                  <a:txBody>
                    <a:bodyPr/>
                    <a:lstStyle/>
                    <a:p>
                      <a:pPr algn="ctr"/>
                      <a:r>
                        <a:rPr lang="sk-SK" sz="1400" dirty="0">
                          <a:solidFill>
                            <a:sysClr val="windowText" lastClr="000000"/>
                          </a:solidFill>
                        </a:rPr>
                        <a:t>(V)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>
                          <a:solidFill>
                            <a:sysClr val="windowText" lastClr="000000"/>
                          </a:solidFill>
                        </a:rPr>
                        <a:t>F2S1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401" marR="68401" marT="34210" marB="342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solidFill>
                            <a:sysClr val="windowText" lastClr="000000"/>
                          </a:solidFill>
                        </a:rPr>
                        <a:t>EN13624</a:t>
                      </a: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solidFill>
                            <a:sysClr val="windowText" lastClr="000000"/>
                          </a:solidFill>
                        </a:rPr>
                        <a:t>EN13624</a:t>
                      </a: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solidFill>
                            <a:sysClr val="windowText" lastClr="000000"/>
                          </a:solidFill>
                        </a:rPr>
                        <a:t>EN13624</a:t>
                      </a: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solidFill>
                            <a:sysClr val="windowText" lastClr="000000"/>
                          </a:solidFill>
                        </a:rPr>
                        <a:t>EN13624 </a:t>
                      </a:r>
                      <a:endParaRPr lang="en-US" sz="1400" b="1" dirty="0">
                        <a:solidFill>
                          <a:srgbClr val="0070C0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solidFill>
                            <a:sysClr val="windowText" lastClr="000000"/>
                          </a:solidFill>
                        </a:rPr>
                        <a:t>EN13624 </a:t>
                      </a: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solidFill>
                            <a:sysClr val="windowText" lastClr="000000"/>
                          </a:solidFill>
                        </a:rPr>
                        <a:t>-</a:t>
                      </a: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solidFill>
                            <a:sysClr val="windowText" lastClr="000000"/>
                          </a:solidFill>
                        </a:rPr>
                        <a:t>EN13624</a:t>
                      </a:r>
                      <a:endParaRPr lang="en-US" sz="1400" b="1" dirty="0">
                        <a:solidFill>
                          <a:srgbClr val="0070C0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solidFill>
                            <a:srgbClr val="0070C0"/>
                          </a:solidFill>
                        </a:rPr>
                        <a:t>-</a:t>
                      </a:r>
                      <a:endParaRPr lang="en-US" sz="1400" b="1" dirty="0">
                        <a:solidFill>
                          <a:srgbClr val="0070C0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184"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>
                          <a:solidFill>
                            <a:sysClr val="windowText" lastClr="000000"/>
                          </a:solidFill>
                        </a:rPr>
                        <a:t>F2S2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401" marR="68401" marT="34210" marB="342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>
                          <a:solidFill>
                            <a:sysClr val="windowText" lastClr="000000"/>
                          </a:solidFill>
                        </a:rPr>
                        <a:t>-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>
                          <a:solidFill>
                            <a:sysClr val="windowText" lastClr="000000"/>
                          </a:solidFill>
                        </a:rPr>
                        <a:t>-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>
                          <a:solidFill>
                            <a:sysClr val="windowText" lastClr="000000"/>
                          </a:solidFill>
                        </a:rPr>
                        <a:t>-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1" dirty="0">
                          <a:solidFill>
                            <a:srgbClr val="FF0000"/>
                          </a:solidFill>
                          <a:effectLst/>
                        </a:rPr>
                        <a:t>EN17387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1" dirty="0">
                          <a:solidFill>
                            <a:schemeClr val="tx1"/>
                          </a:solidFill>
                        </a:rPr>
                        <a:t>EN16615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1" dirty="0">
                          <a:solidFill>
                            <a:srgbClr val="FF0000"/>
                          </a:solidFill>
                        </a:rPr>
                        <a:t>EN17272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solidFill>
                            <a:sysClr val="windowText" lastClr="000000"/>
                          </a:solidFill>
                        </a:rPr>
                        <a:t>EN14562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0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1" dirty="0">
                          <a:solidFill>
                            <a:srgbClr val="FF0000"/>
                          </a:solidFill>
                        </a:rPr>
                        <a:t>EN16616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184">
                <a:tc rowSpan="2">
                  <a:txBody>
                    <a:bodyPr/>
                    <a:lstStyle/>
                    <a:p>
                      <a:pPr algn="ctr"/>
                      <a:r>
                        <a:rPr lang="sk-SK" sz="1400" dirty="0">
                          <a:solidFill>
                            <a:sysClr val="windowText" lastClr="000000"/>
                          </a:solidFill>
                        </a:rPr>
                        <a:t>V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>
                          <a:solidFill>
                            <a:sysClr val="windowText" lastClr="000000"/>
                          </a:solidFill>
                        </a:rPr>
                        <a:t>F2S1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401" marR="68401" marT="34210" marB="342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>
                          <a:solidFill>
                            <a:sysClr val="windowText" lastClr="000000"/>
                          </a:solidFill>
                        </a:rPr>
                        <a:t>-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>
                          <a:solidFill>
                            <a:sysClr val="windowText" lastClr="000000"/>
                          </a:solidFill>
                        </a:rPr>
                        <a:t>-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>
                          <a:solidFill>
                            <a:sysClr val="windowText" lastClr="000000"/>
                          </a:solidFill>
                        </a:rPr>
                        <a:t>-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solidFill>
                            <a:sysClr val="windowText" lastClr="000000"/>
                          </a:solidFill>
                        </a:rPr>
                        <a:t>EN13624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solidFill>
                            <a:sysClr val="windowText" lastClr="000000"/>
                          </a:solidFill>
                        </a:rPr>
                        <a:t>EN13624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solidFill>
                            <a:sysClr val="windowText" lastClr="000000"/>
                          </a:solidFill>
                        </a:rPr>
                        <a:t>EN13624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solidFill>
                            <a:sysClr val="windowText" lastClr="000000"/>
                          </a:solidFill>
                        </a:rPr>
                        <a:t>-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184"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>
                          <a:solidFill>
                            <a:sysClr val="windowText" lastClr="000000"/>
                          </a:solidFill>
                        </a:rPr>
                        <a:t>F2S2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401" marR="68401" marT="34210" marB="342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1" dirty="0">
                          <a:solidFill>
                            <a:srgbClr val="FF0000"/>
                          </a:solidFill>
                          <a:effectLst/>
                        </a:rPr>
                        <a:t>EN17387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1" dirty="0">
                          <a:solidFill>
                            <a:srgbClr val="007CC3"/>
                          </a:solidFill>
                        </a:rPr>
                        <a:t>prEN16615</a:t>
                      </a:r>
                      <a:endParaRPr lang="en-US" sz="1400" b="1" dirty="0">
                        <a:solidFill>
                          <a:srgbClr val="007CC3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1" dirty="0">
                          <a:solidFill>
                            <a:srgbClr val="FF0000"/>
                          </a:solidFill>
                        </a:rPr>
                        <a:t>EN17272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solidFill>
                            <a:sysClr val="windowText" lastClr="000000"/>
                          </a:solidFill>
                        </a:rPr>
                        <a:t>EN14562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0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1" dirty="0">
                          <a:solidFill>
                            <a:srgbClr val="FF0000"/>
                          </a:solidFill>
                        </a:rPr>
                        <a:t>EN16616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184">
                <a:tc rowSpan="2">
                  <a:txBody>
                    <a:bodyPr/>
                    <a:lstStyle/>
                    <a:p>
                      <a:pPr algn="ctr"/>
                      <a:r>
                        <a:rPr lang="sk-SK" sz="1400" dirty="0">
                          <a:solidFill>
                            <a:sysClr val="windowText" lastClr="000000"/>
                          </a:solidFill>
                        </a:rPr>
                        <a:t>T,M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>
                          <a:solidFill>
                            <a:sysClr val="windowText" lastClr="000000"/>
                          </a:solidFill>
                        </a:rPr>
                        <a:t>F2S1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401" marR="68401" marT="34210" marB="342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solidFill>
                            <a:sysClr val="windowText" lastClr="000000"/>
                          </a:solidFill>
                        </a:rPr>
                        <a:t>EN14348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solidFill>
                            <a:sysClr val="windowText" lastClr="000000"/>
                          </a:solidFill>
                        </a:rPr>
                        <a:t>EN14348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solidFill>
                            <a:sysClr val="windowText" lastClr="000000"/>
                          </a:solidFill>
                        </a:rPr>
                        <a:t>EN14348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solidFill>
                            <a:sysClr val="windowText" lastClr="000000"/>
                          </a:solidFill>
                        </a:rPr>
                        <a:t>EN14348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solidFill>
                            <a:sysClr val="windowText" lastClr="000000"/>
                          </a:solidFill>
                        </a:rPr>
                        <a:t>EN14348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solidFill>
                            <a:sysClr val="windowText" lastClr="000000"/>
                          </a:solidFill>
                        </a:rPr>
                        <a:t>-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solidFill>
                            <a:sysClr val="windowText" lastClr="000000"/>
                          </a:solidFill>
                        </a:rPr>
                        <a:t>EN14348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solidFill>
                            <a:srgbClr val="FF0000"/>
                          </a:solidFill>
                        </a:rPr>
                        <a:t>EN14348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6184">
                <a:tc vMerge="1"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>
                          <a:solidFill>
                            <a:sysClr val="windowText" lastClr="000000"/>
                          </a:solidFill>
                        </a:rPr>
                        <a:t>F2S2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401" marR="68401" marT="34210" marB="342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>
                          <a:solidFill>
                            <a:sysClr val="windowText" lastClr="000000"/>
                          </a:solidFill>
                        </a:rPr>
                        <a:t>-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>
                          <a:solidFill>
                            <a:sysClr val="windowText" lastClr="000000"/>
                          </a:solidFill>
                        </a:rPr>
                        <a:t>-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>
                          <a:solidFill>
                            <a:sysClr val="windowText" lastClr="000000"/>
                          </a:solidFill>
                        </a:rPr>
                        <a:t>-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>
                          <a:solidFill>
                            <a:sysClr val="windowText" lastClr="000000"/>
                          </a:solidFill>
                        </a:rPr>
                        <a:t>-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1" dirty="0">
                          <a:solidFill>
                            <a:srgbClr val="007CC3"/>
                          </a:solidFill>
                        </a:rPr>
                        <a:t>prEN16615</a:t>
                      </a:r>
                      <a:endParaRPr lang="en-US" sz="1400" b="1" dirty="0">
                        <a:solidFill>
                          <a:srgbClr val="007CC3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1" dirty="0">
                          <a:solidFill>
                            <a:srgbClr val="FF0000"/>
                          </a:solidFill>
                        </a:rPr>
                        <a:t>EN17272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1" dirty="0">
                          <a:solidFill>
                            <a:sysClr val="windowText" lastClr="000000"/>
                          </a:solidFill>
                        </a:rPr>
                        <a:t>EN14563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1" dirty="0">
                          <a:solidFill>
                            <a:srgbClr val="FF0000"/>
                          </a:solidFill>
                        </a:rPr>
                        <a:t>EN16616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6184">
                <a:tc rowSpan="2">
                  <a:txBody>
                    <a:bodyPr/>
                    <a:lstStyle/>
                    <a:p>
                      <a:pPr algn="ctr"/>
                      <a:r>
                        <a:rPr lang="sk-SK" sz="1400" dirty="0">
                          <a:solidFill>
                            <a:sysClr val="windowText" lastClr="000000"/>
                          </a:solidFill>
                        </a:rPr>
                        <a:t>(B)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>
                          <a:solidFill>
                            <a:sysClr val="windowText" lastClr="000000"/>
                          </a:solidFill>
                        </a:rPr>
                        <a:t>F2S1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401" marR="68401" marT="34210" marB="342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solidFill>
                            <a:schemeClr val="tx1"/>
                          </a:solidFill>
                        </a:rPr>
                        <a:t>EN14476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solidFill>
                            <a:schemeClr val="tx1"/>
                          </a:solidFill>
                        </a:rPr>
                        <a:t>EN144762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solidFill>
                            <a:schemeClr val="tx1"/>
                          </a:solidFill>
                        </a:rPr>
                        <a:t>EN14476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solidFill>
                            <a:schemeClr val="tx1"/>
                          </a:solidFill>
                        </a:rPr>
                        <a:t>EN14476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6184">
                <a:tc vMerge="1"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>
                          <a:solidFill>
                            <a:sysClr val="windowText" lastClr="000000"/>
                          </a:solidFill>
                        </a:rPr>
                        <a:t>F2S2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401" marR="68401" marT="34210" marB="342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solidFill>
                            <a:srgbClr val="00B050"/>
                          </a:solidFill>
                        </a:rPr>
                        <a:t>EN17430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90900" rtl="0" eaLnBrk="1" latinLnBrk="0" hangingPunct="1"/>
                      <a:endParaRPr lang="en-US" sz="14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0900" rtl="0" eaLnBrk="1" latinLnBrk="0" hangingPunct="1"/>
                      <a:r>
                        <a:rPr lang="sk-SK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EN16777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0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1" dirty="0">
                          <a:solidFill>
                            <a:srgbClr val="FF0000"/>
                          </a:solidFill>
                        </a:rPr>
                        <a:t>EN17111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1" dirty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6184">
                <a:tc rowSpan="2">
                  <a:txBody>
                    <a:bodyPr/>
                    <a:lstStyle/>
                    <a:p>
                      <a:pPr algn="ctr"/>
                      <a:r>
                        <a:rPr lang="sk-SK" sz="1400" dirty="0">
                          <a:solidFill>
                            <a:sysClr val="windowText" lastClr="000000"/>
                          </a:solidFill>
                        </a:rPr>
                        <a:t>(B+)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>
                          <a:solidFill>
                            <a:sysClr val="windowText" lastClr="000000"/>
                          </a:solidFill>
                        </a:rPr>
                        <a:t>F2S1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401" marR="68401" marT="34210" marB="342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90900" rtl="0" eaLnBrk="1" latinLnBrk="0" hangingPunct="1"/>
                      <a:endParaRPr lang="en-US" sz="14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solidFill>
                            <a:schemeClr val="tx1"/>
                          </a:solidFill>
                        </a:rPr>
                        <a:t>EN14476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0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1" dirty="0">
                          <a:solidFill>
                            <a:schemeClr val="tx1"/>
                          </a:solidFill>
                        </a:rPr>
                        <a:t>EN14476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0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2151157"/>
                  </a:ext>
                </a:extLst>
              </a:tr>
              <a:tr h="266184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>
                          <a:solidFill>
                            <a:sysClr val="windowText" lastClr="000000"/>
                          </a:solidFill>
                        </a:rPr>
                        <a:t>F2S2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401" marR="68401" marT="34210" marB="342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0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1" dirty="0">
                          <a:solidFill>
                            <a:srgbClr val="00B050"/>
                          </a:solidFill>
                        </a:rPr>
                        <a:t>EN17430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90900" rtl="0" eaLnBrk="1" latinLnBrk="0" hangingPunct="1"/>
                      <a:endParaRPr lang="en-US" sz="14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0900" rtl="0" eaLnBrk="1" latinLnBrk="0" hangingPunct="1"/>
                      <a:r>
                        <a:rPr lang="sk-SK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EN16777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0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1" dirty="0">
                          <a:solidFill>
                            <a:srgbClr val="FF0000"/>
                          </a:solidFill>
                        </a:rPr>
                        <a:t>EN17111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527912"/>
                  </a:ext>
                </a:extLst>
              </a:tr>
              <a:tr h="266184">
                <a:tc rowSpan="2">
                  <a:txBody>
                    <a:bodyPr/>
                    <a:lstStyle/>
                    <a:p>
                      <a:pPr algn="ctr"/>
                      <a:r>
                        <a:rPr lang="sk-SK" sz="1400" dirty="0">
                          <a:solidFill>
                            <a:sysClr val="windowText" lastClr="000000"/>
                          </a:solidFill>
                        </a:rPr>
                        <a:t>B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>
                          <a:solidFill>
                            <a:sysClr val="windowText" lastClr="000000"/>
                          </a:solidFill>
                        </a:rPr>
                        <a:t>F2S1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401" marR="68401" marT="34210" marB="342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90900" rtl="0" eaLnBrk="1" latinLnBrk="0" hangingPunct="1"/>
                      <a:endParaRPr lang="en-US" sz="14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solidFill>
                            <a:schemeClr val="tx1"/>
                          </a:solidFill>
                        </a:rPr>
                        <a:t>EN14476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0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1" dirty="0">
                          <a:solidFill>
                            <a:schemeClr val="tx1"/>
                          </a:solidFill>
                        </a:rPr>
                        <a:t>EN14476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0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1" dirty="0">
                          <a:solidFill>
                            <a:schemeClr val="tx1"/>
                          </a:solidFill>
                        </a:rPr>
                        <a:t>EN14476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1" dirty="0">
                          <a:solidFill>
                            <a:srgbClr val="FF0000"/>
                          </a:solidFill>
                        </a:rPr>
                        <a:t>EN14476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9975406"/>
                  </a:ext>
                </a:extLst>
              </a:tr>
              <a:tr h="266184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>
                          <a:solidFill>
                            <a:sysClr val="windowText" lastClr="000000"/>
                          </a:solidFill>
                        </a:rPr>
                        <a:t>F2S2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401" marR="68401" marT="34210" marB="342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0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1" dirty="0">
                          <a:solidFill>
                            <a:srgbClr val="00B050"/>
                          </a:solidFill>
                        </a:rPr>
                        <a:t>EN17430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90900" rtl="0" eaLnBrk="1" latinLnBrk="0" hangingPunct="1"/>
                      <a:endParaRPr lang="en-US" sz="14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0900" rtl="0" eaLnBrk="1" latinLnBrk="0" hangingPunct="1"/>
                      <a:r>
                        <a:rPr lang="sk-SK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EN16777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0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1" dirty="0">
                          <a:solidFill>
                            <a:srgbClr val="FF0000"/>
                          </a:solidFill>
                        </a:rPr>
                        <a:t>EN17272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1" dirty="0">
                          <a:solidFill>
                            <a:srgbClr val="FF0000"/>
                          </a:solidFill>
                        </a:rPr>
                        <a:t>EN17111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3835574"/>
                  </a:ext>
                </a:extLst>
              </a:tr>
              <a:tr h="266184">
                <a:tc rowSpan="2">
                  <a:txBody>
                    <a:bodyPr/>
                    <a:lstStyle/>
                    <a:p>
                      <a:pPr algn="ctr"/>
                      <a:r>
                        <a:rPr lang="sk-SK" sz="1400" dirty="0">
                          <a:solidFill>
                            <a:sysClr val="windowText" lastClr="000000"/>
                          </a:solidFill>
                        </a:rPr>
                        <a:t>C + </a:t>
                      </a:r>
                      <a:r>
                        <a:rPr lang="sk-SK" sz="1400" dirty="0" err="1">
                          <a:solidFill>
                            <a:sysClr val="windowText" lastClr="000000"/>
                          </a:solidFill>
                        </a:rPr>
                        <a:t>Cl.difficile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>
                          <a:solidFill>
                            <a:sysClr val="windowText" lastClr="000000"/>
                          </a:solidFill>
                        </a:rPr>
                        <a:t>F2S1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401" marR="68401" marT="34210" marB="342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solidFill>
                            <a:srgbClr val="FF0000"/>
                          </a:solidFill>
                        </a:rPr>
                        <a:t>EN17126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solidFill>
                            <a:srgbClr val="FF0000"/>
                          </a:solidFill>
                        </a:rPr>
                        <a:t>EN17126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1" dirty="0">
                          <a:solidFill>
                            <a:srgbClr val="FF0000"/>
                          </a:solidFill>
                        </a:rPr>
                        <a:t>EN17126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1" dirty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1" dirty="0">
                          <a:solidFill>
                            <a:srgbClr val="FF0000"/>
                          </a:solidFill>
                        </a:rPr>
                        <a:t>EN17126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1" dirty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6184"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76" marR="68576" marT="34297" marB="342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>
                          <a:solidFill>
                            <a:sysClr val="windowText" lastClr="000000"/>
                          </a:solidFill>
                        </a:rPr>
                        <a:t>F2S2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401" marR="68401" marT="34210" marB="342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90900" rtl="0" eaLnBrk="1" latinLnBrk="0" hangingPunct="1"/>
                      <a:endParaRPr lang="en-US" sz="1400" kern="1200" dirty="0">
                        <a:solidFill>
                          <a:sysClr val="windowText" lastClr="000000"/>
                        </a:solidFill>
                        <a:highlight>
                          <a:srgbClr val="C0C0C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0900" rtl="0" eaLnBrk="1" latinLnBrk="0" hangingPunct="1"/>
                      <a:endParaRPr lang="en-US" sz="1400" kern="1200" dirty="0">
                        <a:solidFill>
                          <a:sysClr val="windowText" lastClr="000000"/>
                        </a:solidFill>
                        <a:highlight>
                          <a:srgbClr val="C0C0C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EN17846</a:t>
                      </a:r>
                      <a:endParaRPr lang="en-US" sz="14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1" dirty="0">
                          <a:solidFill>
                            <a:srgbClr val="FF0000"/>
                          </a:solidFill>
                        </a:rPr>
                        <a:t>EN17272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401" marR="68401" marT="34210" marB="342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3554200"/>
                  </a:ext>
                </a:extLst>
              </a:tr>
            </a:tbl>
          </a:graphicData>
        </a:graphic>
      </p:graphicFrame>
      <p:sp>
        <p:nvSpPr>
          <p:cNvPr id="16504" name="Rectangle 4">
            <a:extLst>
              <a:ext uri="{FF2B5EF4-FFF2-40B4-BE49-F238E27FC236}">
                <a16:creationId xmlns:a16="http://schemas.microsoft.com/office/drawing/2014/main" id="{CE6FCF51-24C5-40A2-8035-5F5BA5660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8223" y="6158927"/>
            <a:ext cx="8044357" cy="41485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2857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sk-SK" altLang="en-US" sz="1048" dirty="0">
                <a:solidFill>
                  <a:srgbClr val="FF0000"/>
                </a:solidFill>
              </a:rPr>
              <a:t>Platná a schválená norma – chýbajúce v predchádzajúcej verzii EN14885; </a:t>
            </a:r>
            <a:r>
              <a:rPr lang="sk-SK" altLang="en-US" sz="1048" dirty="0">
                <a:solidFill>
                  <a:srgbClr val="00B050"/>
                </a:solidFill>
              </a:rPr>
              <a:t>nová schválená norma; </a:t>
            </a:r>
            <a:r>
              <a:rPr lang="sk-SK" altLang="en-US" sz="1048" dirty="0">
                <a:solidFill>
                  <a:schemeClr val="accent1"/>
                </a:solidFill>
              </a:rPr>
              <a:t>modré – nové </a:t>
            </a:r>
            <a:r>
              <a:rPr lang="sk-SK" altLang="en-US" sz="1048" dirty="0" err="1">
                <a:solidFill>
                  <a:schemeClr val="accent1"/>
                </a:solidFill>
              </a:rPr>
              <a:t>prirpavované</a:t>
            </a:r>
            <a:r>
              <a:rPr lang="sk-SK" altLang="en-US" sz="1048" dirty="0">
                <a:solidFill>
                  <a:schemeClr val="accent1"/>
                </a:solidFill>
              </a:rPr>
              <a:t> normy</a:t>
            </a:r>
            <a:endParaRPr lang="sk-SK" altLang="en-US" sz="1048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7BBBB520-A7C2-C9FF-5CB2-B817530EE062}"/>
              </a:ext>
            </a:extLst>
          </p:cNvPr>
          <p:cNvSpPr txBox="1"/>
          <p:nvPr/>
        </p:nvSpPr>
        <p:spPr>
          <a:xfrm>
            <a:off x="737419" y="1233883"/>
            <a:ext cx="7798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u="sng" dirty="0"/>
              <a:t>Nové normy, ktoré nie sú plne akceptované na trhu</a:t>
            </a:r>
            <a:endParaRPr lang="de-DE" sz="2800" b="1" u="sng" dirty="0"/>
          </a:p>
        </p:txBody>
      </p:sp>
      <p:graphicFrame>
        <p:nvGraphicFramePr>
          <p:cNvPr id="7" name="Tabelle 7">
            <a:extLst>
              <a:ext uri="{FF2B5EF4-FFF2-40B4-BE49-F238E27FC236}">
                <a16:creationId xmlns:a16="http://schemas.microsoft.com/office/drawing/2014/main" id="{82DD2B48-F89B-8589-AB06-704D11ED61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660687"/>
              </p:ext>
            </p:extLst>
          </p:nvPr>
        </p:nvGraphicFramePr>
        <p:xfrm>
          <a:off x="737419" y="2572982"/>
          <a:ext cx="10240528" cy="3462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8121">
                  <a:extLst>
                    <a:ext uri="{9D8B030D-6E8A-4147-A177-3AD203B41FA5}">
                      <a16:colId xmlns:a16="http://schemas.microsoft.com/office/drawing/2014/main" val="2502210995"/>
                    </a:ext>
                  </a:extLst>
                </a:gridCol>
                <a:gridCol w="1932130">
                  <a:extLst>
                    <a:ext uri="{9D8B030D-6E8A-4147-A177-3AD203B41FA5}">
                      <a16:colId xmlns:a16="http://schemas.microsoft.com/office/drawing/2014/main" val="22755518"/>
                    </a:ext>
                  </a:extLst>
                </a:gridCol>
                <a:gridCol w="1224320">
                  <a:extLst>
                    <a:ext uri="{9D8B030D-6E8A-4147-A177-3AD203B41FA5}">
                      <a16:colId xmlns:a16="http://schemas.microsoft.com/office/drawing/2014/main" val="4263125760"/>
                    </a:ext>
                  </a:extLst>
                </a:gridCol>
                <a:gridCol w="2199947">
                  <a:extLst>
                    <a:ext uri="{9D8B030D-6E8A-4147-A177-3AD203B41FA5}">
                      <a16:colId xmlns:a16="http://schemas.microsoft.com/office/drawing/2014/main" val="711302915"/>
                    </a:ext>
                  </a:extLst>
                </a:gridCol>
                <a:gridCol w="3386010">
                  <a:extLst>
                    <a:ext uri="{9D8B030D-6E8A-4147-A177-3AD203B41FA5}">
                      <a16:colId xmlns:a16="http://schemas.microsoft.com/office/drawing/2014/main" val="2934380280"/>
                    </a:ext>
                  </a:extLst>
                </a:gridCol>
              </a:tblGrid>
              <a:tr h="435689">
                <a:tc>
                  <a:txBody>
                    <a:bodyPr/>
                    <a:lstStyle/>
                    <a:p>
                      <a:r>
                        <a:rPr lang="sk-SK" sz="1800" dirty="0"/>
                        <a:t>EN norma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90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800" dirty="0" err="1"/>
                        <a:t>Biocidna</a:t>
                      </a:r>
                      <a:r>
                        <a:rPr lang="sk-SK" sz="1800" dirty="0"/>
                        <a:t> aktivita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90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800" dirty="0"/>
                        <a:t>Typ testu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90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800" dirty="0"/>
                        <a:t>Dátum účinnosti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Povinnosť deklarovať biocídnu účinnosť</a:t>
                      </a:r>
                      <a:endParaRPr lang="de-DE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5104749"/>
                  </a:ext>
                </a:extLst>
              </a:tr>
              <a:tr h="429790">
                <a:tc>
                  <a:txBody>
                    <a:bodyPr/>
                    <a:lstStyle/>
                    <a:p>
                      <a:r>
                        <a:rPr lang="sk-SK" sz="1800" dirty="0"/>
                        <a:t>EN16777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800" dirty="0"/>
                        <a:t>Vírusy - plochy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800" dirty="0"/>
                        <a:t>F2S2 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800" dirty="0"/>
                        <a:t>1.5.2020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1.12.2021</a:t>
                      </a:r>
                      <a:endParaRPr lang="de-DE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827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1800" dirty="0"/>
                        <a:t>EN17387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800" dirty="0" err="1"/>
                        <a:t>Bakterie</a:t>
                      </a:r>
                      <a:r>
                        <a:rPr lang="sk-SK" sz="1800" dirty="0"/>
                        <a:t>, </a:t>
                      </a:r>
                      <a:r>
                        <a:rPr lang="sk-SK" sz="1800" dirty="0" err="1"/>
                        <a:t>fungi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800" dirty="0"/>
                        <a:t>F2S2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800" dirty="0"/>
                        <a:t>1.4.2022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1.1.2024</a:t>
                      </a:r>
                      <a:endParaRPr lang="de-DE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2532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1800" dirty="0"/>
                        <a:t>EN17126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800" dirty="0"/>
                        <a:t>Spory - HMR plochy, nástroje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800" dirty="0"/>
                        <a:t>F2S1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800" dirty="0"/>
                        <a:t>1.8.2019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1.3.2021</a:t>
                      </a:r>
                      <a:endParaRPr lang="de-DE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327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1800" dirty="0"/>
                        <a:t>EN17111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800" dirty="0"/>
                        <a:t>Vírusy - nástroje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800" dirty="0"/>
                        <a:t>F2S2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800" dirty="0"/>
                        <a:t>1.8.2020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1.3.2022</a:t>
                      </a:r>
                      <a:endParaRPr lang="de-DE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99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890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800" dirty="0">
                          <a:solidFill>
                            <a:srgbClr val="FF0000"/>
                          </a:solidFill>
                        </a:rPr>
                        <a:t>EN17430</a:t>
                      </a:r>
                      <a:endParaRPr lang="de-DE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800" dirty="0">
                          <a:solidFill>
                            <a:srgbClr val="FF0000"/>
                          </a:solidFill>
                        </a:rPr>
                        <a:t>Vírusy - HDR</a:t>
                      </a:r>
                      <a:endParaRPr lang="de-DE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800" dirty="0">
                          <a:solidFill>
                            <a:srgbClr val="FF0000"/>
                          </a:solidFill>
                        </a:rPr>
                        <a:t>F2S2</a:t>
                      </a:r>
                      <a:endParaRPr lang="de-DE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800" dirty="0">
                          <a:solidFill>
                            <a:srgbClr val="FF0000"/>
                          </a:solidFill>
                        </a:rPr>
                        <a:t>1.10.2024</a:t>
                      </a:r>
                      <a:endParaRPr lang="de-DE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>
                          <a:solidFill>
                            <a:srgbClr val="FF0000"/>
                          </a:solidFill>
                        </a:rPr>
                        <a:t>1.4.2026</a:t>
                      </a:r>
                      <a:endParaRPr lang="de-DE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190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890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800" dirty="0">
                          <a:solidFill>
                            <a:srgbClr val="FF0000"/>
                          </a:solidFill>
                        </a:rPr>
                        <a:t>EN17846</a:t>
                      </a:r>
                      <a:endParaRPr lang="de-DE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800" dirty="0">
                          <a:solidFill>
                            <a:srgbClr val="FF0000"/>
                          </a:solidFill>
                        </a:rPr>
                        <a:t>Spory –</a:t>
                      </a:r>
                      <a:r>
                        <a:rPr lang="sk-SK" sz="1800" dirty="0" err="1">
                          <a:solidFill>
                            <a:srgbClr val="FF0000"/>
                          </a:solidFill>
                        </a:rPr>
                        <a:t>Cl.diff</a:t>
                      </a:r>
                      <a:r>
                        <a:rPr lang="sk-SK" sz="1800" dirty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de-DE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800" dirty="0">
                          <a:solidFill>
                            <a:srgbClr val="FF0000"/>
                          </a:solidFill>
                        </a:rPr>
                        <a:t>F2S2 - utierky</a:t>
                      </a:r>
                      <a:endParaRPr lang="de-DE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800" dirty="0">
                          <a:solidFill>
                            <a:srgbClr val="FF0000"/>
                          </a:solidFill>
                        </a:rPr>
                        <a:t>1.7.2024</a:t>
                      </a:r>
                      <a:endParaRPr lang="de-DE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>
                          <a:solidFill>
                            <a:srgbClr val="FF0000"/>
                          </a:solidFill>
                        </a:rPr>
                        <a:t>1.2.2026</a:t>
                      </a:r>
                      <a:endParaRPr lang="de-DE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222714"/>
                  </a:ext>
                </a:extLst>
              </a:tr>
            </a:tbl>
          </a:graphicData>
        </a:graphic>
      </p:graphicFrame>
      <p:sp>
        <p:nvSpPr>
          <p:cNvPr id="12" name="Titel 1">
            <a:extLst>
              <a:ext uri="{FF2B5EF4-FFF2-40B4-BE49-F238E27FC236}">
                <a16:creationId xmlns:a16="http://schemas.microsoft.com/office/drawing/2014/main" id="{E4FBED59-9CB2-82DF-E282-D2815252C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7947" y="418004"/>
            <a:ext cx="9000000" cy="523220"/>
          </a:xfrm>
        </p:spPr>
        <p:txBody>
          <a:bodyPr/>
          <a:lstStyle/>
          <a:p>
            <a:r>
              <a:rPr lang="sk-SK" dirty="0"/>
              <a:t>Požiadavky na preukázanie mikrobi</a:t>
            </a:r>
            <a:r>
              <a:rPr lang="en-US" dirty="0"/>
              <a:t>c</a:t>
            </a:r>
            <a:r>
              <a:rPr lang="cs-CZ" dirty="0"/>
              <a:t>ídnej aktivity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8735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7BBBB520-A7C2-C9FF-5CB2-B817530EE062}"/>
              </a:ext>
            </a:extLst>
          </p:cNvPr>
          <p:cNvSpPr txBox="1"/>
          <p:nvPr/>
        </p:nvSpPr>
        <p:spPr>
          <a:xfrm>
            <a:off x="3383418" y="1206404"/>
            <a:ext cx="51124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u="sng" dirty="0"/>
              <a:t>expozičný čas </a:t>
            </a:r>
            <a:r>
              <a:rPr lang="de-DE" sz="2800" b="1" u="sng" dirty="0"/>
              <a:t>– </a:t>
            </a:r>
            <a:r>
              <a:rPr lang="sk-SK" sz="2800" b="1" u="sng" dirty="0"/>
              <a:t>kontaktné plochy</a:t>
            </a:r>
            <a:endParaRPr lang="de-DE" sz="2800" b="1" u="sng" dirty="0"/>
          </a:p>
        </p:txBody>
      </p:sp>
      <p:graphicFrame>
        <p:nvGraphicFramePr>
          <p:cNvPr id="7" name="Tabelle 7">
            <a:extLst>
              <a:ext uri="{FF2B5EF4-FFF2-40B4-BE49-F238E27FC236}">
                <a16:creationId xmlns:a16="http://schemas.microsoft.com/office/drawing/2014/main" id="{82DD2B48-F89B-8589-AB06-704D11ED6153}"/>
              </a:ext>
            </a:extLst>
          </p:cNvPr>
          <p:cNvGraphicFramePr>
            <a:graphicFrameLocks noGrp="1"/>
          </p:cNvGraphicFramePr>
          <p:nvPr/>
        </p:nvGraphicFramePr>
        <p:xfrm>
          <a:off x="3016222" y="1924053"/>
          <a:ext cx="5486909" cy="1919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6809">
                  <a:extLst>
                    <a:ext uri="{9D8B030D-6E8A-4147-A177-3AD203B41FA5}">
                      <a16:colId xmlns:a16="http://schemas.microsoft.com/office/drawing/2014/main" val="2502210995"/>
                    </a:ext>
                  </a:extLst>
                </a:gridCol>
                <a:gridCol w="2070100">
                  <a:extLst>
                    <a:ext uri="{9D8B030D-6E8A-4147-A177-3AD203B41FA5}">
                      <a16:colId xmlns:a16="http://schemas.microsoft.com/office/drawing/2014/main" val="2934380280"/>
                    </a:ext>
                  </a:extLst>
                </a:gridCol>
              </a:tblGrid>
              <a:tr h="435689"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EN 14885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5104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dirty="0" err="1"/>
                        <a:t>bactericídna</a:t>
                      </a:r>
                      <a:r>
                        <a:rPr lang="de-DE" sz="1800" dirty="0"/>
                        <a:t>/</a:t>
                      </a:r>
                      <a:r>
                        <a:rPr lang="de-DE" sz="1800" dirty="0" err="1"/>
                        <a:t>yeasticídna</a:t>
                      </a:r>
                      <a:r>
                        <a:rPr lang="de-DE" sz="1800" dirty="0"/>
                        <a:t> </a:t>
                      </a:r>
                      <a:r>
                        <a:rPr lang="de-DE" sz="1800" dirty="0" err="1"/>
                        <a:t>aktivita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do </a:t>
                      </a:r>
                      <a:r>
                        <a:rPr lang="de-DE" sz="1800" dirty="0"/>
                        <a:t>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827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dirty="0"/>
                        <a:t>TB/</a:t>
                      </a:r>
                      <a:r>
                        <a:rPr lang="de-DE" sz="1800" dirty="0" err="1"/>
                        <a:t>my</a:t>
                      </a:r>
                      <a:r>
                        <a:rPr lang="sk-SK" sz="1800" dirty="0"/>
                        <a:t>k</a:t>
                      </a:r>
                      <a:r>
                        <a:rPr lang="de-DE" sz="1800" dirty="0" err="1"/>
                        <a:t>obactericídna</a:t>
                      </a:r>
                      <a:r>
                        <a:rPr lang="de-DE" sz="1800" dirty="0"/>
                        <a:t> </a:t>
                      </a:r>
                      <a:r>
                        <a:rPr lang="de-DE" sz="1800" dirty="0" err="1"/>
                        <a:t>aktivita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do 5</a:t>
                      </a:r>
                      <a:r>
                        <a:rPr lang="de-DE" sz="1800" dirty="0"/>
                        <a:t>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2532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dirty="0" err="1"/>
                        <a:t>fungicídna</a:t>
                      </a:r>
                      <a:r>
                        <a:rPr lang="de-DE" sz="1800" dirty="0"/>
                        <a:t>/</a:t>
                      </a:r>
                      <a:r>
                        <a:rPr lang="de-DE" sz="1800" dirty="0" err="1"/>
                        <a:t>virucídna</a:t>
                      </a:r>
                      <a:r>
                        <a:rPr lang="de-DE" sz="1800" dirty="0"/>
                        <a:t> </a:t>
                      </a:r>
                      <a:r>
                        <a:rPr lang="de-DE" sz="1800" dirty="0" err="1"/>
                        <a:t>aktivita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do </a:t>
                      </a:r>
                      <a:r>
                        <a:rPr lang="de-DE" sz="1800" dirty="0"/>
                        <a:t>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327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dirty="0" err="1"/>
                        <a:t>sporicídna</a:t>
                      </a:r>
                      <a:r>
                        <a:rPr lang="de-DE" sz="1800" dirty="0"/>
                        <a:t> </a:t>
                      </a:r>
                      <a:r>
                        <a:rPr lang="de-DE" sz="1800" dirty="0" err="1"/>
                        <a:t>aktivita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/>
                        <a:t>do </a:t>
                      </a:r>
                      <a:r>
                        <a:rPr lang="de-DE" sz="1800" dirty="0"/>
                        <a:t>15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99372"/>
                  </a:ext>
                </a:extLst>
              </a:tr>
            </a:tbl>
          </a:graphicData>
        </a:graphic>
      </p:graphicFrame>
      <p:sp>
        <p:nvSpPr>
          <p:cNvPr id="12" name="Titel 1">
            <a:extLst>
              <a:ext uri="{FF2B5EF4-FFF2-40B4-BE49-F238E27FC236}">
                <a16:creationId xmlns:a16="http://schemas.microsoft.com/office/drawing/2014/main" id="{E4FBED59-9CB2-82DF-E282-D2815252C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7947" y="418004"/>
            <a:ext cx="9000000" cy="523220"/>
          </a:xfrm>
        </p:spPr>
        <p:txBody>
          <a:bodyPr/>
          <a:lstStyle/>
          <a:p>
            <a:r>
              <a:rPr lang="sk-SK" dirty="0"/>
              <a:t>Požiadavky na preukázanie mikrobi</a:t>
            </a:r>
            <a:r>
              <a:rPr lang="en-US" dirty="0"/>
              <a:t>c</a:t>
            </a:r>
            <a:r>
              <a:rPr lang="cs-CZ" dirty="0"/>
              <a:t>ídnej aktivity</a:t>
            </a:r>
            <a:endParaRPr lang="de-DE" dirty="0"/>
          </a:p>
        </p:txBody>
      </p:sp>
      <p:sp>
        <p:nvSpPr>
          <p:cNvPr id="2" name="Textfeld 3">
            <a:extLst>
              <a:ext uri="{FF2B5EF4-FFF2-40B4-BE49-F238E27FC236}">
                <a16:creationId xmlns:a16="http://schemas.microsoft.com/office/drawing/2014/main" id="{9A2FBC1C-BE38-028B-5316-5E33E86F8375}"/>
              </a:ext>
            </a:extLst>
          </p:cNvPr>
          <p:cNvSpPr txBox="1"/>
          <p:nvPr/>
        </p:nvSpPr>
        <p:spPr>
          <a:xfrm>
            <a:off x="3577445" y="4091307"/>
            <a:ext cx="4724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u="sng" dirty="0"/>
              <a:t>expozičný čas </a:t>
            </a:r>
            <a:r>
              <a:rPr lang="de-DE" sz="2800" b="1" u="sng" dirty="0"/>
              <a:t>– </a:t>
            </a:r>
            <a:r>
              <a:rPr lang="sk-SK" sz="2800" b="1" u="sng" dirty="0"/>
              <a:t>ostatné plochy</a:t>
            </a:r>
            <a:endParaRPr lang="de-DE" sz="2800" b="1" u="sng" dirty="0"/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9C9859BD-E48A-27B3-DDBD-D98537BFDBF1}"/>
              </a:ext>
            </a:extLst>
          </p:cNvPr>
          <p:cNvSpPr txBox="1"/>
          <p:nvPr/>
        </p:nvSpPr>
        <p:spPr>
          <a:xfrm>
            <a:off x="5401314" y="4862733"/>
            <a:ext cx="2046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rgbClr val="FF0000"/>
                </a:solidFill>
              </a:rPr>
              <a:t>Do 60 min</a:t>
            </a:r>
          </a:p>
        </p:txBody>
      </p:sp>
    </p:spTree>
    <p:extLst>
      <p:ext uri="{BB962C8B-B14F-4D97-AF65-F5344CB8AC3E}">
        <p14:creationId xmlns:p14="http://schemas.microsoft.com/office/powerpoint/2010/main" val="2440504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70B19269-D1A4-C650-F404-B158DE2CEB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8" t="13291" r="387" b="9763"/>
          <a:stretch/>
        </p:blipFill>
        <p:spPr>
          <a:xfrm>
            <a:off x="1" y="1202846"/>
            <a:ext cx="9943033" cy="5027263"/>
          </a:xfrm>
          <a:custGeom>
            <a:avLst/>
            <a:gdLst>
              <a:gd name="connsiteX0" fmla="*/ 7052365 w 9943033"/>
              <a:gd name="connsiteY0" fmla="*/ 0 h 5027263"/>
              <a:gd name="connsiteX1" fmla="*/ 7102836 w 9943033"/>
              <a:gd name="connsiteY1" fmla="*/ 2001 h 5027263"/>
              <a:gd name="connsiteX2" fmla="*/ 7959853 w 9943033"/>
              <a:gd name="connsiteY2" fmla="*/ 341083 h 5027263"/>
              <a:gd name="connsiteX3" fmla="*/ 9580515 w 9943033"/>
              <a:gd name="connsiteY3" fmla="*/ 1987327 h 5027263"/>
              <a:gd name="connsiteX4" fmla="*/ 9617490 w 9943033"/>
              <a:gd name="connsiteY4" fmla="*/ 3683949 h 5027263"/>
              <a:gd name="connsiteX5" fmla="*/ 8304893 w 9943033"/>
              <a:gd name="connsiteY5" fmla="*/ 5027263 h 5027263"/>
              <a:gd name="connsiteX6" fmla="*/ 0 w 9943033"/>
              <a:gd name="connsiteY6" fmla="*/ 5027263 h 5027263"/>
              <a:gd name="connsiteX7" fmla="*/ 0 w 9943033"/>
              <a:gd name="connsiteY7" fmla="*/ 385 h 5027263"/>
              <a:gd name="connsiteX8" fmla="*/ 6999668 w 9943033"/>
              <a:gd name="connsiteY8" fmla="*/ 385 h 5027263"/>
              <a:gd name="connsiteX9" fmla="*/ 6999697 w 9943033"/>
              <a:gd name="connsiteY9" fmla="*/ 385 h 5027263"/>
              <a:gd name="connsiteX10" fmla="*/ 7009193 w 9943033"/>
              <a:gd name="connsiteY10" fmla="*/ 385 h 5027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943033" h="5027263">
                <a:moveTo>
                  <a:pt x="7052365" y="0"/>
                </a:moveTo>
                <a:lnTo>
                  <a:pt x="7102836" y="2001"/>
                </a:lnTo>
                <a:cubicBezTo>
                  <a:pt x="7419260" y="-4672"/>
                  <a:pt x="7719243" y="110059"/>
                  <a:pt x="7959853" y="341083"/>
                </a:cubicBezTo>
                <a:cubicBezTo>
                  <a:pt x="8504110" y="880882"/>
                  <a:pt x="9036259" y="1439267"/>
                  <a:pt x="9580515" y="1987327"/>
                </a:cubicBezTo>
                <a:cubicBezTo>
                  <a:pt x="10045596" y="2449377"/>
                  <a:pt x="10068835" y="3207839"/>
                  <a:pt x="9617490" y="3683949"/>
                </a:cubicBezTo>
                <a:lnTo>
                  <a:pt x="8304893" y="5027263"/>
                </a:lnTo>
                <a:lnTo>
                  <a:pt x="0" y="5027263"/>
                </a:lnTo>
                <a:lnTo>
                  <a:pt x="0" y="385"/>
                </a:lnTo>
                <a:lnTo>
                  <a:pt x="6999668" y="385"/>
                </a:lnTo>
                <a:lnTo>
                  <a:pt x="6999697" y="385"/>
                </a:lnTo>
                <a:lnTo>
                  <a:pt x="7009193" y="385"/>
                </a:lnTo>
                <a:close/>
              </a:path>
            </a:pathLst>
          </a:cu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9C9EA22A-160F-B227-0B42-A967E0724A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Ďakujem za pozornosť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2252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5AD021-3A10-61DD-599F-52490BE5D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116" y="487749"/>
            <a:ext cx="9591823" cy="1492439"/>
          </a:xfrm>
        </p:spPr>
        <p:txBody>
          <a:bodyPr/>
          <a:lstStyle/>
          <a:p>
            <a:r>
              <a:rPr lang="sk-SK" b="1" dirty="0">
                <a:latin typeface="+mn-lt"/>
              </a:rPr>
              <a:t>Dezinfekčné prostriedky </a:t>
            </a:r>
            <a:br>
              <a:rPr lang="sk-SK" b="1" dirty="0">
                <a:latin typeface="+mn-lt"/>
              </a:rPr>
            </a:br>
            <a:r>
              <a:rPr lang="sk-SK" b="1" dirty="0">
                <a:latin typeface="+mn-lt"/>
              </a:rPr>
              <a:t>- </a:t>
            </a:r>
            <a:r>
              <a:rPr lang="sk-SK" sz="2400" b="1" dirty="0">
                <a:latin typeface="+mn-lt"/>
              </a:rPr>
              <a:t>chemická látka alebo zmes s </a:t>
            </a:r>
            <a:r>
              <a:rPr lang="sk-SK" sz="2400" b="1" dirty="0" err="1">
                <a:latin typeface="+mn-lt"/>
              </a:rPr>
              <a:t>mikrobicídnou</a:t>
            </a:r>
            <a:r>
              <a:rPr lang="sk-SK" sz="2400" b="1" dirty="0">
                <a:latin typeface="+mn-lt"/>
              </a:rPr>
              <a:t> aktivitou</a:t>
            </a:r>
            <a:endParaRPr lang="sk-SK" b="1" dirty="0">
              <a:latin typeface="+mn-l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DAF64EB9-497D-A22C-70D0-0566CB48D626}"/>
              </a:ext>
            </a:extLst>
          </p:cNvPr>
          <p:cNvSpPr txBox="1">
            <a:spLocks/>
          </p:cNvSpPr>
          <p:nvPr/>
        </p:nvSpPr>
        <p:spPr>
          <a:xfrm>
            <a:off x="1689057" y="3683369"/>
            <a:ext cx="1517997" cy="898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defTabSz="890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FA4"/>
              </a:buClr>
              <a:buSzPts val="1400"/>
              <a:buFont typeface="Roboto"/>
              <a:buNone/>
              <a:defRPr sz="3247" b="0" i="0" u="none" strike="noStrike" kern="1200" cap="none">
                <a:solidFill>
                  <a:srgbClr val="007CC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85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85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85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85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85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85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85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85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sk-SK" dirty="0" err="1"/>
              <a:t>Biocid</a:t>
            </a:r>
            <a:endParaRPr lang="sk-SK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46743EAB-556F-24B0-7E29-FB7BF7B3E7BC}"/>
              </a:ext>
            </a:extLst>
          </p:cNvPr>
          <p:cNvSpPr txBox="1">
            <a:spLocks/>
          </p:cNvSpPr>
          <p:nvPr/>
        </p:nvSpPr>
        <p:spPr>
          <a:xfrm>
            <a:off x="7506021" y="3627257"/>
            <a:ext cx="2923736" cy="898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defTabSz="890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FA4"/>
              </a:buClr>
              <a:buSzPts val="1400"/>
              <a:buFont typeface="Roboto"/>
              <a:buNone/>
              <a:defRPr sz="3247" b="0" i="0" u="none" strike="noStrike" kern="1200" cap="none">
                <a:solidFill>
                  <a:srgbClr val="007CC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85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85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85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85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85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85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85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85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sk-SK" dirty="0"/>
              <a:t>Zdravotnícky prostriedok</a:t>
            </a: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38AA2033-9B8A-02B1-D4F7-1351AB002731}"/>
              </a:ext>
            </a:extLst>
          </p:cNvPr>
          <p:cNvSpPr txBox="1">
            <a:spLocks/>
          </p:cNvSpPr>
          <p:nvPr/>
        </p:nvSpPr>
        <p:spPr>
          <a:xfrm>
            <a:off x="408986" y="2092723"/>
            <a:ext cx="11061289" cy="898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defTabSz="890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FA4"/>
              </a:buClr>
              <a:buSzPts val="1400"/>
              <a:buFont typeface="Roboto"/>
              <a:buNone/>
              <a:defRPr sz="3247" b="0" i="0" u="none" strike="noStrike" kern="1200" cap="none">
                <a:solidFill>
                  <a:srgbClr val="007CC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85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85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85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85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85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85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85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85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sk-SK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Účel použitia DP – indikácia je rozhodujúca pri registrácii produktu a následnej aplikácii užívateľom!!!</a:t>
            </a: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ADBBAEF0-163D-67AD-F7F6-9860139E776E}"/>
              </a:ext>
            </a:extLst>
          </p:cNvPr>
          <p:cNvSpPr txBox="1">
            <a:spLocks/>
          </p:cNvSpPr>
          <p:nvPr/>
        </p:nvSpPr>
        <p:spPr>
          <a:xfrm>
            <a:off x="1689057" y="4817465"/>
            <a:ext cx="2263511" cy="898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defTabSz="890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FA4"/>
              </a:buClr>
              <a:buSzPts val="1400"/>
              <a:buFont typeface="Roboto"/>
              <a:buNone/>
              <a:defRPr sz="3247" b="0" i="0" u="none" strike="noStrike" kern="1200" cap="none">
                <a:solidFill>
                  <a:srgbClr val="007CC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85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85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85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85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85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85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85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85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sk-SK" b="1" dirty="0"/>
              <a:t>BPR</a:t>
            </a:r>
          </a:p>
          <a:p>
            <a:r>
              <a:rPr lang="sk-SK" dirty="0"/>
              <a:t>CCHLAP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D267E05-306B-975C-8910-0D8641E3931D}"/>
              </a:ext>
            </a:extLst>
          </p:cNvPr>
          <p:cNvSpPr txBox="1">
            <a:spLocks/>
          </p:cNvSpPr>
          <p:nvPr/>
        </p:nvSpPr>
        <p:spPr>
          <a:xfrm>
            <a:off x="7506021" y="4817465"/>
            <a:ext cx="2923736" cy="898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defTabSz="890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FA4"/>
              </a:buClr>
              <a:buSzPts val="1400"/>
              <a:buFont typeface="Roboto"/>
              <a:buNone/>
              <a:defRPr sz="3247" b="0" i="0" u="none" strike="noStrike" kern="1200" cap="none">
                <a:solidFill>
                  <a:srgbClr val="007CC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85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85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85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85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85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85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85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85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sk-SK" b="1" dirty="0"/>
              <a:t>MDR</a:t>
            </a:r>
          </a:p>
          <a:p>
            <a:r>
              <a:rPr lang="sk-SK" dirty="0"/>
              <a:t>SUKL</a:t>
            </a:r>
          </a:p>
        </p:txBody>
      </p:sp>
    </p:spTree>
    <p:extLst>
      <p:ext uri="{BB962C8B-B14F-4D97-AF65-F5344CB8AC3E}">
        <p14:creationId xmlns:p14="http://schemas.microsoft.com/office/powerpoint/2010/main" val="604127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5AD021-3A10-61DD-599F-52490BE5D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Biocidy</a:t>
            </a:r>
            <a:endParaRPr lang="sk-SK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B39B0FA-D696-D282-A56A-DA485F6415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1621" y="1155791"/>
            <a:ext cx="10802802" cy="450759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sk-SK" sz="2400" i="0" dirty="0">
                <a:solidFill>
                  <a:srgbClr val="333333"/>
                </a:solidFill>
                <a:effectLst/>
                <a:latin typeface="+mn-lt"/>
              </a:rPr>
              <a:t>Nariadenie Európskeho parlamentu a Rady (EÚ) </a:t>
            </a:r>
            <a:r>
              <a:rPr lang="sk-SK" sz="2400" dirty="0">
                <a:solidFill>
                  <a:srgbClr val="333333"/>
                </a:solidFill>
                <a:latin typeface="+mn-lt"/>
              </a:rPr>
              <a:t>(</a:t>
            </a:r>
            <a:r>
              <a:rPr lang="sk-SK" sz="2400" i="0" dirty="0">
                <a:solidFill>
                  <a:srgbClr val="333333"/>
                </a:solidFill>
                <a:effectLst/>
                <a:latin typeface="+mn-lt"/>
              </a:rPr>
              <a:t>BPR</a:t>
            </a:r>
            <a:r>
              <a:rPr lang="sk-SK" sz="2400" b="0" i="0" dirty="0">
                <a:solidFill>
                  <a:srgbClr val="333333"/>
                </a:solidFill>
                <a:effectLst/>
                <a:latin typeface="+mn-lt"/>
              </a:rPr>
              <a:t>) č. </a:t>
            </a:r>
            <a:r>
              <a:rPr lang="sk-SK" sz="2400" b="1" i="0" dirty="0">
                <a:solidFill>
                  <a:srgbClr val="333333"/>
                </a:solidFill>
                <a:effectLst/>
                <a:latin typeface="+mn-lt"/>
              </a:rPr>
              <a:t>528/2012</a:t>
            </a:r>
            <a:r>
              <a:rPr lang="sk-SK" sz="2400" b="0" i="0" dirty="0">
                <a:solidFill>
                  <a:srgbClr val="333333"/>
                </a:solidFill>
                <a:effectLst/>
                <a:latin typeface="+mn-lt"/>
              </a:rPr>
              <a:t> z 22. mája</a:t>
            </a:r>
          </a:p>
          <a:p>
            <a:pPr algn="just">
              <a:lnSpc>
                <a:spcPct val="150000"/>
              </a:lnSpc>
            </a:pPr>
            <a:r>
              <a:rPr lang="sk-SK" sz="2400" b="0" i="0" dirty="0">
                <a:solidFill>
                  <a:srgbClr val="333333"/>
                </a:solidFill>
                <a:effectLst/>
                <a:latin typeface="+mn-lt"/>
              </a:rPr>
              <a:t>2012 o sprístupňovaní biocídnych výrobkov na trhu a ich používaní</a:t>
            </a:r>
          </a:p>
          <a:p>
            <a:pPr algn="just">
              <a:lnSpc>
                <a:spcPct val="150000"/>
              </a:lnSpc>
            </a:pPr>
            <a:endParaRPr lang="sk-SK" sz="2400" b="0" i="0" dirty="0">
              <a:solidFill>
                <a:srgbClr val="333333"/>
              </a:solidFill>
              <a:effectLst/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sk-SK" sz="2400" dirty="0">
                <a:solidFill>
                  <a:schemeClr val="tx1"/>
                </a:solidFill>
                <a:latin typeface="+mn-lt"/>
              </a:rPr>
              <a:t>Definícia:</a:t>
            </a:r>
          </a:p>
          <a:p>
            <a:pPr algn="l">
              <a:lnSpc>
                <a:spcPct val="150000"/>
              </a:lnSpc>
            </a:pPr>
            <a:r>
              <a:rPr lang="sk-SK" sz="2400" b="0" i="0" dirty="0">
                <a:solidFill>
                  <a:schemeClr val="tx1"/>
                </a:solidFill>
                <a:effectLst/>
                <a:latin typeface="+mn-lt"/>
              </a:rPr>
              <a:t>Biocídne výrobky (</a:t>
            </a:r>
            <a:r>
              <a:rPr lang="sk-SK" sz="2400" b="0" i="0" dirty="0" err="1">
                <a:solidFill>
                  <a:schemeClr val="tx1"/>
                </a:solidFill>
                <a:effectLst/>
                <a:latin typeface="+mn-lt"/>
              </a:rPr>
              <a:t>biocídy</a:t>
            </a:r>
            <a:r>
              <a:rPr lang="sk-SK" sz="2400" b="0" i="0" dirty="0">
                <a:solidFill>
                  <a:schemeClr val="tx1"/>
                </a:solidFill>
                <a:effectLst/>
                <a:latin typeface="+mn-lt"/>
              </a:rPr>
              <a:t>) sa používajú na ochranu ľudí, zvierat, materiálov alebo</a:t>
            </a:r>
          </a:p>
          <a:p>
            <a:pPr algn="l">
              <a:lnSpc>
                <a:spcPct val="150000"/>
              </a:lnSpc>
            </a:pPr>
            <a:r>
              <a:rPr lang="sk-SK" sz="2400" b="0" i="0" dirty="0">
                <a:solidFill>
                  <a:schemeClr val="tx1"/>
                </a:solidFill>
                <a:effectLst/>
                <a:latin typeface="+mn-lt"/>
              </a:rPr>
              <a:t>predmetov pred škodlivými organizmami, ako sú škodcovia alebo baktérie,</a:t>
            </a:r>
          </a:p>
          <a:p>
            <a:pPr algn="l">
              <a:lnSpc>
                <a:spcPct val="150000"/>
              </a:lnSpc>
            </a:pPr>
            <a:r>
              <a:rPr lang="sk-SK" sz="2400" b="0" i="0" dirty="0">
                <a:solidFill>
                  <a:schemeClr val="tx1"/>
                </a:solidFill>
                <a:effectLst/>
                <a:latin typeface="+mn-lt"/>
              </a:rPr>
              <a:t>pôsobením účinných látok, ktoré sa nachádzajú v biocídnom výrobku. </a:t>
            </a:r>
          </a:p>
        </p:txBody>
      </p:sp>
    </p:spTree>
    <p:extLst>
      <p:ext uri="{BB962C8B-B14F-4D97-AF65-F5344CB8AC3E}">
        <p14:creationId xmlns:p14="http://schemas.microsoft.com/office/powerpoint/2010/main" val="3437332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5AD021-3A10-61DD-599F-52490BE5D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Biocidy</a:t>
            </a:r>
            <a:endParaRPr lang="sk-SK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B39B0FA-D696-D282-A56A-DA485F6415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1621" y="1155791"/>
            <a:ext cx="10802802" cy="3843788"/>
          </a:xfrm>
        </p:spPr>
        <p:txBody>
          <a:bodyPr/>
          <a:lstStyle/>
          <a:p>
            <a:pPr algn="l"/>
            <a:r>
              <a:rPr lang="sk-SK" sz="2400" b="0" dirty="0">
                <a:solidFill>
                  <a:schemeClr val="tx1"/>
                </a:solidFill>
                <a:latin typeface="+mn-lt"/>
              </a:rPr>
              <a:t>P</a:t>
            </a:r>
            <a:r>
              <a:rPr lang="sk-SK" sz="2400" b="0" i="0" dirty="0">
                <a:solidFill>
                  <a:schemeClr val="tx1"/>
                </a:solidFill>
                <a:effectLst/>
                <a:latin typeface="+mn-lt"/>
              </a:rPr>
              <a:t>red uvedením na trh musia byť autorizované </a:t>
            </a:r>
            <a:r>
              <a:rPr lang="sk-SK" sz="2400" b="0" dirty="0">
                <a:solidFill>
                  <a:schemeClr val="tx1"/>
                </a:solidFill>
                <a:latin typeface="+mn-lt"/>
              </a:rPr>
              <a:t>aktívne</a:t>
            </a:r>
            <a:r>
              <a:rPr lang="sk-SK" sz="2400" b="0" i="0" dirty="0">
                <a:solidFill>
                  <a:schemeClr val="tx1"/>
                </a:solidFill>
                <a:effectLst/>
                <a:latin typeface="+mn-lt"/>
              </a:rPr>
              <a:t> látky, ktoré sa nachádzajú v biocídnom výrobku, musia byť predtým schválené a zapísané do registra biocídnych výrobkov sprístupnených na trhu ČR.</a:t>
            </a:r>
          </a:p>
          <a:p>
            <a:pPr algn="l"/>
            <a:endParaRPr lang="sk-SK" sz="2400" b="0" i="0" dirty="0">
              <a:solidFill>
                <a:schemeClr val="tx1"/>
              </a:solidFill>
              <a:effectLst/>
              <a:latin typeface="+mn-lt"/>
            </a:endParaRPr>
          </a:p>
          <a:p>
            <a:pPr algn="l"/>
            <a:r>
              <a:rPr lang="sk-SK" sz="2400" b="0" i="0" dirty="0">
                <a:solidFill>
                  <a:schemeClr val="tx1"/>
                </a:solidFill>
                <a:effectLst/>
                <a:latin typeface="+mn-lt"/>
              </a:rPr>
              <a:t>Jednotné pravidlá uvádzania chemikálií na trh v krajinách EÚ ustanovuje REACH. </a:t>
            </a:r>
          </a:p>
          <a:p>
            <a:pPr algn="l"/>
            <a:endParaRPr lang="sk-SK" sz="2400" b="0" dirty="0">
              <a:solidFill>
                <a:schemeClr val="tx1"/>
              </a:solidFill>
              <a:latin typeface="+mn-lt"/>
            </a:endParaRPr>
          </a:p>
          <a:p>
            <a:pPr algn="l"/>
            <a:r>
              <a:rPr lang="sk-SK" sz="2400" b="0" i="0" dirty="0">
                <a:solidFill>
                  <a:schemeClr val="tx1"/>
                </a:solidFill>
                <a:effectLst/>
                <a:latin typeface="+mn-lt"/>
              </a:rPr>
              <a:t>Cieľom je upraviť používanie chemikálií tak, aby sa minimalizovali možné riziká pre ľudí a životné prostredie. </a:t>
            </a:r>
          </a:p>
          <a:p>
            <a:pPr algn="l"/>
            <a:r>
              <a:rPr lang="sk-SK" sz="2400" b="0" i="0" dirty="0">
                <a:solidFill>
                  <a:schemeClr val="tx1"/>
                </a:solidFill>
                <a:effectLst/>
                <a:latin typeface="+mn-lt"/>
              </a:rPr>
              <a:t>Je dôležité, aby každý, kto príde do kontaktu s chemickou látkou, dostal aj hodnoverné informácie o jej vlastnostiach a o podmienkach bezpečného zaobchádzania s ňou.</a:t>
            </a:r>
          </a:p>
          <a:p>
            <a:endParaRPr lang="sk-SK" sz="2400" dirty="0">
              <a:solidFill>
                <a:schemeClr val="tx1"/>
              </a:solidFill>
              <a:latin typeface="+mn-lt"/>
            </a:endParaRPr>
          </a:p>
          <a:p>
            <a:r>
              <a:rPr lang="sk-SK" sz="2400" i="0" dirty="0">
                <a:solidFill>
                  <a:schemeClr val="tx1"/>
                </a:solidFill>
                <a:effectLst/>
                <a:latin typeface="+mn-lt"/>
              </a:rPr>
              <a:t>Na trhu EÚ nesmie byť od 1. septembra 2015</a:t>
            </a:r>
            <a:r>
              <a:rPr lang="sk-SK" sz="2400" b="0" i="0" dirty="0">
                <a:solidFill>
                  <a:schemeClr val="tx1"/>
                </a:solidFill>
                <a:effectLst/>
                <a:latin typeface="+mn-lt"/>
              </a:rPr>
              <a:t> sprístupňovaný </a:t>
            </a:r>
            <a:r>
              <a:rPr lang="sk-SK" sz="2400" i="0" dirty="0">
                <a:solidFill>
                  <a:schemeClr val="tx1"/>
                </a:solidFill>
                <a:effectLst/>
                <a:latin typeface="+mn-lt"/>
              </a:rPr>
              <a:t>biocídny výrobok </a:t>
            </a:r>
            <a:r>
              <a:rPr lang="sk-SK" sz="2400" b="0" i="0" dirty="0">
                <a:solidFill>
                  <a:schemeClr val="tx1"/>
                </a:solidFill>
                <a:effectLst/>
                <a:latin typeface="+mn-lt"/>
              </a:rPr>
              <a:t>s </a:t>
            </a:r>
            <a:r>
              <a:rPr lang="sk-SK" sz="2400" i="0" dirty="0">
                <a:solidFill>
                  <a:schemeClr val="tx1"/>
                </a:solidFill>
                <a:effectLst/>
                <a:latin typeface="+mn-lt"/>
              </a:rPr>
              <a:t>účinnou látkou</a:t>
            </a:r>
            <a:r>
              <a:rPr lang="sk-SK" sz="2400" b="0" i="0" dirty="0">
                <a:solidFill>
                  <a:schemeClr val="tx1"/>
                </a:solidFill>
                <a:effectLst/>
                <a:latin typeface="+mn-lt"/>
              </a:rPr>
              <a:t>, ktorej dodávateľ, alebo dodávateľ biocídneho výrobku s touto účinnou látkou, </a:t>
            </a:r>
            <a:r>
              <a:rPr lang="sk-SK" sz="2400" i="0" dirty="0">
                <a:solidFill>
                  <a:schemeClr val="tx1"/>
                </a:solidFill>
                <a:effectLst/>
                <a:latin typeface="+mn-lt"/>
              </a:rPr>
              <a:t>nie je uvedený na zozname ECHA</a:t>
            </a:r>
            <a:r>
              <a:rPr lang="sk-SK" sz="2400" b="0" i="0" dirty="0">
                <a:solidFill>
                  <a:schemeClr val="tx1"/>
                </a:solidFill>
                <a:effectLst/>
                <a:latin typeface="+mn-lt"/>
              </a:rPr>
              <a:t>.</a:t>
            </a:r>
            <a:endParaRPr lang="sk-SK" sz="24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3311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5AD021-3A10-61DD-599F-52490BE5D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400" b="1" dirty="0" err="1"/>
              <a:t>Biocidy</a:t>
            </a:r>
            <a:endParaRPr lang="sk-SK" sz="4400" b="1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B39B0FA-D696-D282-A56A-DA485F6415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9245" y="1480286"/>
            <a:ext cx="8214894" cy="4301081"/>
          </a:xfrm>
        </p:spPr>
        <p:txBody>
          <a:bodyPr/>
          <a:lstStyle/>
          <a:p>
            <a:pPr marL="296960" indent="0" algn="just"/>
            <a:r>
              <a:rPr lang="sk-SK" sz="3600" dirty="0">
                <a:solidFill>
                  <a:schemeClr val="accent1"/>
                </a:solidFill>
                <a:latin typeface="+mn-lt"/>
              </a:rPr>
              <a:t>4 hlavné skupiny:</a:t>
            </a:r>
          </a:p>
          <a:p>
            <a:pPr marL="296960" indent="0" algn="just"/>
            <a:endParaRPr lang="sk-SK" sz="3600" dirty="0">
              <a:solidFill>
                <a:schemeClr val="accent1"/>
              </a:solidFill>
              <a:latin typeface="+mn-lt"/>
            </a:endParaRPr>
          </a:p>
          <a:p>
            <a:pPr marL="639860" indent="-342900" algn="just">
              <a:buFont typeface="+mj-lt"/>
              <a:buAutoNum type="arabicPeriod"/>
            </a:pPr>
            <a:endParaRPr lang="sk-SK" sz="2800" dirty="0">
              <a:solidFill>
                <a:schemeClr val="accent1"/>
              </a:solidFill>
              <a:latin typeface="+mn-lt"/>
            </a:endParaRPr>
          </a:p>
          <a:p>
            <a:pPr marL="811310" indent="-514350" algn="just">
              <a:buSzPct val="100000"/>
              <a:buFont typeface="+mj-lt"/>
              <a:buAutoNum type="arabicPeriod"/>
            </a:pPr>
            <a:r>
              <a:rPr lang="sk-SK" sz="2800" dirty="0">
                <a:solidFill>
                  <a:schemeClr val="accent1"/>
                </a:solidFill>
                <a:latin typeface="+mn-lt"/>
              </a:rPr>
              <a:t>Dezinfekčné prípravky (PT1 až PT5)</a:t>
            </a:r>
          </a:p>
          <a:p>
            <a:pPr marL="811310" indent="-514350" algn="just">
              <a:buSzPct val="100000"/>
              <a:buFont typeface="+mj-lt"/>
              <a:buAutoNum type="arabicPeriod"/>
            </a:pPr>
            <a:endParaRPr lang="sk-SK" sz="2800" dirty="0">
              <a:solidFill>
                <a:schemeClr val="accent1"/>
              </a:solidFill>
              <a:latin typeface="+mn-lt"/>
            </a:endParaRPr>
          </a:p>
          <a:p>
            <a:pPr marL="811310" indent="-514350" algn="just">
              <a:buSzPct val="100000"/>
              <a:buFont typeface="+mj-lt"/>
              <a:buAutoNum type="arabicPeriod"/>
            </a:pPr>
            <a:r>
              <a:rPr lang="sk-SK" sz="2800" dirty="0" err="1">
                <a:solidFill>
                  <a:schemeClr val="accent1"/>
                </a:solidFill>
                <a:latin typeface="+mn-lt"/>
              </a:rPr>
              <a:t>Konzervanty</a:t>
            </a:r>
            <a:r>
              <a:rPr lang="sk-SK" sz="2800" dirty="0">
                <a:solidFill>
                  <a:schemeClr val="accent1"/>
                </a:solidFill>
                <a:latin typeface="+mn-lt"/>
              </a:rPr>
              <a:t> (PT6 až PT13)</a:t>
            </a:r>
          </a:p>
          <a:p>
            <a:pPr marL="811310" indent="-514350" algn="just">
              <a:buSzPct val="100000"/>
              <a:buFont typeface="+mj-lt"/>
              <a:buAutoNum type="arabicPeriod"/>
            </a:pPr>
            <a:endParaRPr lang="sk-SK" sz="2800" dirty="0">
              <a:solidFill>
                <a:schemeClr val="accent1"/>
              </a:solidFill>
              <a:latin typeface="+mn-lt"/>
            </a:endParaRPr>
          </a:p>
          <a:p>
            <a:pPr marL="811310" indent="-514350" algn="just">
              <a:buSzPct val="100000"/>
              <a:buFont typeface="+mj-lt"/>
              <a:buAutoNum type="arabicPeriod"/>
            </a:pPr>
            <a:r>
              <a:rPr lang="sk-SK" sz="2800" dirty="0">
                <a:solidFill>
                  <a:schemeClr val="accent1"/>
                </a:solidFill>
                <a:latin typeface="+mn-lt"/>
              </a:rPr>
              <a:t>Regulátory živočíšnych škodcov (PT14 až PT20)</a:t>
            </a:r>
          </a:p>
          <a:p>
            <a:pPr marL="811310" indent="-514350" algn="just">
              <a:buSzPct val="100000"/>
              <a:buFont typeface="+mj-lt"/>
              <a:buAutoNum type="arabicPeriod"/>
            </a:pPr>
            <a:endParaRPr lang="sk-SK" sz="2800" dirty="0">
              <a:solidFill>
                <a:schemeClr val="accent1"/>
              </a:solidFill>
              <a:latin typeface="+mn-lt"/>
            </a:endParaRPr>
          </a:p>
          <a:p>
            <a:pPr marL="811310" indent="-514350" algn="just">
              <a:buSzPct val="100000"/>
              <a:buFont typeface="+mj-lt"/>
              <a:buAutoNum type="arabicPeriod"/>
            </a:pPr>
            <a:r>
              <a:rPr lang="sk-SK" sz="2800" dirty="0">
                <a:solidFill>
                  <a:schemeClr val="accent1"/>
                </a:solidFill>
                <a:latin typeface="+mn-lt"/>
              </a:rPr>
              <a:t>Iné biocídne prípravky (PT21 a PT22)</a:t>
            </a:r>
          </a:p>
        </p:txBody>
      </p:sp>
    </p:spTree>
    <p:extLst>
      <p:ext uri="{BB962C8B-B14F-4D97-AF65-F5344CB8AC3E}">
        <p14:creationId xmlns:p14="http://schemas.microsoft.com/office/powerpoint/2010/main" val="2447541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>
            <a:extLst>
              <a:ext uri="{FF2B5EF4-FFF2-40B4-BE49-F238E27FC236}">
                <a16:creationId xmlns:a16="http://schemas.microsoft.com/office/drawing/2014/main" id="{5FCEDA6C-9565-83DA-32C4-5DE48698E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7382" y="222672"/>
            <a:ext cx="6929138" cy="6169638"/>
          </a:xfrm>
          <a:prstGeom prst="rect">
            <a:avLst/>
          </a:prstGeom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DC5CEA8E-B6E3-4823-BB2B-27DF12EAD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80" y="473394"/>
            <a:ext cx="1701686" cy="706476"/>
          </a:xfrm>
        </p:spPr>
        <p:txBody>
          <a:bodyPr/>
          <a:lstStyle/>
          <a:p>
            <a:r>
              <a:rPr lang="sk-SK" dirty="0" err="1"/>
              <a:t>Biocidy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75403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DC5CEA8E-B6E3-4823-BB2B-27DF12EAD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586" y="222672"/>
            <a:ext cx="1701686" cy="1139092"/>
          </a:xfrm>
        </p:spPr>
        <p:txBody>
          <a:bodyPr/>
          <a:lstStyle/>
          <a:p>
            <a:r>
              <a:rPr lang="sk-SK" dirty="0" err="1"/>
              <a:t>Biocidy</a:t>
            </a:r>
            <a:endParaRPr lang="sk-SK" dirty="0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CAC5BE17-021C-F119-B9E2-3A453DBE2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499" y="107809"/>
            <a:ext cx="6722907" cy="632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83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DC5CEA8E-B6E3-4823-BB2B-27DF12EAD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586" y="222672"/>
            <a:ext cx="1701686" cy="1139092"/>
          </a:xfrm>
        </p:spPr>
        <p:txBody>
          <a:bodyPr/>
          <a:lstStyle/>
          <a:p>
            <a:r>
              <a:rPr lang="sk-SK" dirty="0" err="1"/>
              <a:t>Biocidy</a:t>
            </a:r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330B0473-E98B-6F9F-64F0-698887FC7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567" y="608909"/>
            <a:ext cx="8370762" cy="562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468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DC5CEA8E-B6E3-4823-BB2B-27DF12EAD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586" y="222672"/>
            <a:ext cx="1701686" cy="1139092"/>
          </a:xfrm>
        </p:spPr>
        <p:txBody>
          <a:bodyPr/>
          <a:lstStyle/>
          <a:p>
            <a:r>
              <a:rPr lang="sk-SK" dirty="0" err="1"/>
              <a:t>Biocidy</a:t>
            </a:r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8A66C796-9CBD-04C1-1A02-DD0D1F667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393" y="2137160"/>
            <a:ext cx="9906793" cy="256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22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0C7B2A54AA461428C366A6493D132E2" ma:contentTypeVersion="20" ma:contentTypeDescription="Ein neues Dokument erstellen." ma:contentTypeScope="" ma:versionID="1a567e2ff9d1fbe3f4b22e4f0ab1c33a">
  <xsd:schema xmlns:xsd="http://www.w3.org/2001/XMLSchema" xmlns:xs="http://www.w3.org/2001/XMLSchema" xmlns:p="http://schemas.microsoft.com/office/2006/metadata/properties" xmlns:ns2="dbba79ac-2f97-4a72-a9e3-d9b2ab758791" xmlns:ns3="9a9752d6-4249-48da-9290-e3345e1cf66f" targetNamespace="http://schemas.microsoft.com/office/2006/metadata/properties" ma:root="true" ma:fieldsID="95cef130361319730fcbf0f9c185f3d1" ns2:_="" ns3:_="">
    <xsd:import namespace="dbba79ac-2f97-4a72-a9e3-d9b2ab758791"/>
    <xsd:import namespace="9a9752d6-4249-48da-9290-e3345e1cf66f"/>
    <xsd:element name="properties">
      <xsd:complexType>
        <xsd:sequence>
          <xsd:element name="documentManagement">
            <xsd:complexType>
              <xsd:all>
                <xsd:element ref="ns2:CloudMigratorOriginId" minOccurs="0"/>
                <xsd:element ref="ns2:FileHash" minOccurs="0"/>
                <xsd:element ref="ns2:CloudMigratorVersion" minOccurs="0"/>
                <xsd:element ref="ns2:UniqueSourceRef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a79ac-2f97-4a72-a9e3-d9b2ab758791" elementFormDefault="qualified">
    <xsd:import namespace="http://schemas.microsoft.com/office/2006/documentManagement/types"/>
    <xsd:import namespace="http://schemas.microsoft.com/office/infopath/2007/PartnerControls"/>
    <xsd:element name="CloudMigratorOriginId" ma:index="8" nillable="true" ma:displayName="CloudMigratorOriginId" ma:internalName="CloudMigratorOriginId">
      <xsd:simpleType>
        <xsd:restriction base="dms:Note">
          <xsd:maxLength value="255"/>
        </xsd:restriction>
      </xsd:simpleType>
    </xsd:element>
    <xsd:element name="FileHash" ma:index="9" nillable="true" ma:displayName="FileHash" ma:internalName="FileHash">
      <xsd:simpleType>
        <xsd:restriction base="dms:Note">
          <xsd:maxLength value="255"/>
        </xsd:restriction>
      </xsd:simpleType>
    </xsd:element>
    <xsd:element name="CloudMigratorVersion" ma:index="10" nillable="true" ma:displayName="CloudMigratorVersion" ma:internalName="CloudMigratorVersion">
      <xsd:simpleType>
        <xsd:restriction base="dms:Note">
          <xsd:maxLength value="255"/>
        </xsd:restriction>
      </xsd:simpleType>
    </xsd:element>
    <xsd:element name="UniqueSourceRef" ma:index="11" nillable="true" ma:displayName="UniqueSourceRef" ma:internalName="UniqueSourceRef">
      <xsd:simpleType>
        <xsd:restriction base="dms:Note">
          <xsd:maxLength value="255"/>
        </xsd:restriction>
      </xsd:simple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Bildmarkierungen" ma:readOnly="false" ma:fieldId="{5cf76f15-5ced-4ddc-b409-7134ff3c332f}" ma:taxonomyMulti="true" ma:sspId="57dfdc0d-31fd-45d1-9c1e-f6bc983340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description="" ma:indexed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9752d6-4249-48da-9290-e3345e1cf66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363b4dbd-1ef9-4e9d-ad32-961f9dd70b96}" ma:internalName="TaxCatchAll" ma:showField="CatchAllData" ma:web="9a9752d6-4249-48da-9290-e3345e1cf6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a9752d6-4249-48da-9290-e3345e1cf66f">
      <UserInfo>
        <DisplayName>HENDRICH, Susanne</DisplayName>
        <AccountId>137</AccountId>
        <AccountType/>
      </UserInfo>
    </SharedWithUsers>
    <CloudMigratorVersion xmlns="dbba79ac-2f97-4a72-a9e3-d9b2ab758791" xsi:nil="true"/>
    <CloudMigratorOriginId xmlns="dbba79ac-2f97-4a72-a9e3-d9b2ab758791" xsi:nil="true"/>
    <FileHash xmlns="dbba79ac-2f97-4a72-a9e3-d9b2ab758791" xsi:nil="true"/>
    <UniqueSourceRef xmlns="dbba79ac-2f97-4a72-a9e3-d9b2ab758791" xsi:nil="true"/>
    <lcf76f155ced4ddcb4097134ff3c332f xmlns="dbba79ac-2f97-4a72-a9e3-d9b2ab758791">
      <Terms xmlns="http://schemas.microsoft.com/office/infopath/2007/PartnerControls"/>
    </lcf76f155ced4ddcb4097134ff3c332f>
    <TaxCatchAll xmlns="9a9752d6-4249-48da-9290-e3345e1cf66f" xsi:nil="true"/>
  </documentManagement>
</p:properties>
</file>

<file path=customXml/itemProps1.xml><?xml version="1.0" encoding="utf-8"?>
<ds:datastoreItem xmlns:ds="http://schemas.openxmlformats.org/officeDocument/2006/customXml" ds:itemID="{BC595EAA-CB57-475B-BADD-2E3E11C62A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ba79ac-2f97-4a72-a9e3-d9b2ab758791"/>
    <ds:schemaRef ds:uri="9a9752d6-4249-48da-9290-e3345e1cf6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AC38647-1B15-42EA-BBDC-CE481D7278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7462F1-9C28-4CEC-8C06-4DA362FA1FD6}">
  <ds:schemaRefs>
    <ds:schemaRef ds:uri="5c7d9b2f-7167-4b81-ad2d-5f2be20ebfdf"/>
    <ds:schemaRef ds:uri="6c755d83-8e17-475f-a8d4-e8d95b2e3cc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c21b817d-bf70-486b-9981-8bb22e2530ec"/>
    <ds:schemaRef ds:uri="aab550b0-5e37-4695-8de8-bf5c09e9ea69"/>
    <ds:schemaRef ds:uri="9a9752d6-4249-48da-9290-e3345e1cf66f"/>
    <ds:schemaRef ds:uri="dbba79ac-2f97-4a72-a9e3-d9b2ab75879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</TotalTime>
  <Words>1289</Words>
  <Application>Microsoft Office PowerPoint</Application>
  <PresentationFormat>Vlastná</PresentationFormat>
  <Paragraphs>276</Paragraphs>
  <Slides>19</Slides>
  <Notes>3</Notes>
  <HiddenSlides>0</HiddenSlides>
  <MMClips>0</MMClips>
  <ScaleCrop>false</ScaleCrop>
  <HeadingPairs>
    <vt:vector size="8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7" baseType="lpstr">
      <vt:lpstr>Abadi</vt:lpstr>
      <vt:lpstr>Aptos</vt:lpstr>
      <vt:lpstr>Arial</vt:lpstr>
      <vt:lpstr>Calibri</vt:lpstr>
      <vt:lpstr>Helvetica Neue</vt:lpstr>
      <vt:lpstr>Roboto</vt:lpstr>
      <vt:lpstr>Office</vt:lpstr>
      <vt:lpstr>CorelDRAW</vt:lpstr>
      <vt:lpstr>Aplikácia dezinfekčných prostriedkov v praxi z pohľadu nariadení BPR a MDR</vt:lpstr>
      <vt:lpstr>Dezinfekčné prostriedky  - chemická látka alebo zmes s mikrobicídnou aktivitou</vt:lpstr>
      <vt:lpstr>Biocidy</vt:lpstr>
      <vt:lpstr>Biocidy</vt:lpstr>
      <vt:lpstr>Biocidy</vt:lpstr>
      <vt:lpstr>Biocidy</vt:lpstr>
      <vt:lpstr>Biocidy</vt:lpstr>
      <vt:lpstr>Biocidy</vt:lpstr>
      <vt:lpstr>Biocidy</vt:lpstr>
      <vt:lpstr>Zdravotnícke prostriedky</vt:lpstr>
      <vt:lpstr>Dezinfekčné prostriedky registrované ako ZP</vt:lpstr>
      <vt:lpstr>Čo nie je schválenou indikáciou pre ZP?</vt:lpstr>
      <vt:lpstr>Dezinfekčné prostriedky na plochy a povrchy</vt:lpstr>
      <vt:lpstr>Požiadavky na preukázanie mikrobiologickej účinnosti </vt:lpstr>
      <vt:lpstr>Fázy testovania</vt:lpstr>
      <vt:lpstr>EN 14885 (2023) – normy pre zdravotníctvo</vt:lpstr>
      <vt:lpstr>Požiadavky na preukázanie mikrobicídnej aktivity</vt:lpstr>
      <vt:lpstr>Požiadavky na preukázanie mikrobicídnej aktivity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Stanislav Šurín</dc:creator>
  <cp:lastModifiedBy>Gabriela Šurínová</cp:lastModifiedBy>
  <cp:revision>77</cp:revision>
  <dcterms:created xsi:type="dcterms:W3CDTF">2022-01-25T14:27:34Z</dcterms:created>
  <dcterms:modified xsi:type="dcterms:W3CDTF">2024-09-30T19:54:44Z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0x01010002317D2C3074CA438C6E1C1E5D7F3267</vt:lpwstr>
  </property>
  <property fmtid="{D5CDD505-2E9C-101B-9397-08002B2CF9AE}" pid="3" name="MediaServiceImageTags">
    <vt:lpwstr/>
  </property>
</Properties>
</file>